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4"/>
  </p:sldMasterIdLst>
  <p:sldIdLst>
    <p:sldId id="296" r:id="rId5"/>
    <p:sldId id="256" r:id="rId6"/>
    <p:sldId id="304" r:id="rId7"/>
    <p:sldId id="518" r:id="rId8"/>
    <p:sldId id="517" r:id="rId9"/>
    <p:sldId id="513" r:id="rId10"/>
    <p:sldId id="519" r:id="rId11"/>
    <p:sldId id="520" r:id="rId12"/>
    <p:sldId id="521" r:id="rId13"/>
    <p:sldId id="522" r:id="rId14"/>
    <p:sldId id="523" r:id="rId15"/>
    <p:sldId id="524" r:id="rId16"/>
    <p:sldId id="525" r:id="rId17"/>
    <p:sldId id="526" r:id="rId18"/>
    <p:sldId id="527" r:id="rId19"/>
    <p:sldId id="529" r:id="rId20"/>
    <p:sldId id="554" r:id="rId21"/>
    <p:sldId id="549" r:id="rId22"/>
    <p:sldId id="530" r:id="rId23"/>
    <p:sldId id="531" r:id="rId24"/>
    <p:sldId id="535" r:id="rId25"/>
    <p:sldId id="532" r:id="rId26"/>
    <p:sldId id="533" r:id="rId27"/>
    <p:sldId id="534" r:id="rId28"/>
    <p:sldId id="536" r:id="rId29"/>
    <p:sldId id="537" r:id="rId30"/>
    <p:sldId id="538" r:id="rId31"/>
    <p:sldId id="539" r:id="rId32"/>
    <p:sldId id="540" r:id="rId33"/>
    <p:sldId id="542" r:id="rId34"/>
    <p:sldId id="541" r:id="rId35"/>
    <p:sldId id="543" r:id="rId36"/>
    <p:sldId id="544" r:id="rId37"/>
    <p:sldId id="559" r:id="rId38"/>
    <p:sldId id="545" r:id="rId39"/>
    <p:sldId id="546" r:id="rId40"/>
    <p:sldId id="547" r:id="rId41"/>
    <p:sldId id="548" r:id="rId42"/>
    <p:sldId id="550" r:id="rId43"/>
    <p:sldId id="551" r:id="rId44"/>
    <p:sldId id="552" r:id="rId45"/>
    <p:sldId id="528" r:id="rId46"/>
    <p:sldId id="553" r:id="rId47"/>
    <p:sldId id="555" r:id="rId48"/>
    <p:sldId id="557" r:id="rId49"/>
    <p:sldId id="556" r:id="rId50"/>
    <p:sldId id="558" r:id="rId51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FF5757"/>
    <a:srgbClr val="5CE1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37" d="100"/>
          <a:sy n="37" d="100"/>
        </p:scale>
        <p:origin x="255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015" y="3145851"/>
            <a:ext cx="5310020" cy="3251202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1015" y="6397048"/>
            <a:ext cx="5310020" cy="186643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D2F6-B979-419D-93D3-61C94AB61D98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8C32-001A-43D0-8994-374A2103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416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6" y="960151"/>
            <a:ext cx="5742008" cy="68166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16" y="8116009"/>
            <a:ext cx="5824871" cy="966172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663" y="1235574"/>
            <a:ext cx="5464200" cy="6267860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09" y="9082183"/>
            <a:ext cx="5823992" cy="121328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D2F6-B979-419D-93D3-61C94AB61D98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8C32-001A-43D0-8994-374A2103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408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09" y="1081666"/>
            <a:ext cx="5823992" cy="62832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09" y="7635876"/>
            <a:ext cx="5823992" cy="2669913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D2F6-B979-419D-93D3-61C94AB61D98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8C32-001A-43D0-8994-374A2103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5568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494" y="1083733"/>
            <a:ext cx="5232798" cy="532071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67863" y="6417838"/>
            <a:ext cx="4923168" cy="94710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09" y="7652183"/>
            <a:ext cx="5823992" cy="2647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D2F6-B979-419D-93D3-61C94AB61D98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8C32-001A-43D0-8994-374A2103A330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470594" y="1553621"/>
            <a:ext cx="342900" cy="103960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1269" y="5214658"/>
            <a:ext cx="342900" cy="103960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7512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09" y="3781233"/>
            <a:ext cx="5823992" cy="446548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05" y="8267655"/>
            <a:ext cx="5823112" cy="2027812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D2F6-B979-419D-93D3-61C94AB61D98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8C32-001A-43D0-8994-374A2103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1259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009" y="1083734"/>
            <a:ext cx="5823992" cy="172524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009" y="3352800"/>
            <a:ext cx="1856804" cy="1024466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009" y="4572000"/>
            <a:ext cx="1856804" cy="5723467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01275" y="3352800"/>
            <a:ext cx="1856804" cy="1024466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498307" y="4572000"/>
            <a:ext cx="1856804" cy="5723467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81197" y="3352800"/>
            <a:ext cx="1856804" cy="1024466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481197" y="4572000"/>
            <a:ext cx="1856804" cy="5723467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D2F6-B979-419D-93D3-61C94AB61D98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8C32-001A-43D0-8994-374A2103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216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29" y="3246302"/>
            <a:ext cx="1896785" cy="3259659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60" y="3246302"/>
            <a:ext cx="1896785" cy="3259659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286" y="3246302"/>
            <a:ext cx="1896785" cy="3259659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009" y="1083734"/>
            <a:ext cx="5823992" cy="172524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4009" y="6940633"/>
            <a:ext cx="1856804" cy="1024466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72683" y="3446965"/>
            <a:ext cx="1739457" cy="284969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4009" y="7965101"/>
            <a:ext cx="1856804" cy="2330370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068" y="6940633"/>
            <a:ext cx="1856804" cy="1024466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556980" y="3447278"/>
            <a:ext cx="1739457" cy="2858958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498307" y="7965099"/>
            <a:ext cx="1857565" cy="2330370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81267" y="6940633"/>
            <a:ext cx="1856804" cy="1024466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542581" y="3438990"/>
            <a:ext cx="1739457" cy="2857412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4481197" y="7965096"/>
            <a:ext cx="1856804" cy="2330373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D2F6-B979-419D-93D3-61C94AB61D98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8C32-001A-43D0-8994-374A2103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4712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D2F6-B979-419D-93D3-61C94AB61D98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8C32-001A-43D0-8994-374A2103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658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52977" y="1083734"/>
            <a:ext cx="1285024" cy="921173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010" y="1083734"/>
            <a:ext cx="4453241" cy="9211735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D2F6-B979-419D-93D3-61C94AB61D98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8C32-001A-43D0-8994-374A2103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066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D2F6-B979-419D-93D3-61C94AB61D98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8C32-001A-43D0-8994-374A2103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105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664" y="3130789"/>
            <a:ext cx="5394685" cy="3251223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8664" y="6382007"/>
            <a:ext cx="5394685" cy="2679207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D2F6-B979-419D-93D3-61C94AB61D98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8C32-001A-43D0-8994-374A2103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23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011" y="3079909"/>
            <a:ext cx="2846530" cy="7215556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9127" y="3079912"/>
            <a:ext cx="2848874" cy="7215557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D2F6-B979-419D-93D3-61C94AB61D98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8C32-001A-43D0-8994-374A2103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664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9" y="3147242"/>
            <a:ext cx="2840567" cy="7311916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34" y="3147242"/>
            <a:ext cx="2840567" cy="7311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803" y="3262674"/>
            <a:ext cx="2742944" cy="96868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803" y="4231357"/>
            <a:ext cx="2742944" cy="6064112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40919" y="3262676"/>
            <a:ext cx="2753624" cy="968681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40919" y="4231357"/>
            <a:ext cx="2753624" cy="6064112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D2F6-B979-419D-93D3-61C94AB61D98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8C32-001A-43D0-8994-374A2103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909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D2F6-B979-419D-93D3-61C94AB61D98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8C32-001A-43D0-8994-374A2103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691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D2F6-B979-419D-93D3-61C94AB61D98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8C32-001A-43D0-8994-374A2103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0446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11" y="1083734"/>
            <a:ext cx="2085125" cy="3238965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1294" y="1083734"/>
            <a:ext cx="3606707" cy="92117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11" y="4322700"/>
            <a:ext cx="2085125" cy="597276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D2F6-B979-419D-93D3-61C94AB61D98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8C32-001A-43D0-8994-374A2103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024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40" y="1084308"/>
            <a:ext cx="2571110" cy="92541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10" y="1084308"/>
            <a:ext cx="2943507" cy="3252156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732547" y="1322647"/>
            <a:ext cx="2374031" cy="8733906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10" y="4336464"/>
            <a:ext cx="2943507" cy="60020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6D2F6-B979-419D-93D3-61C94AB61D98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8C32-001A-43D0-8994-374A2103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24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009" y="1083734"/>
            <a:ext cx="5823992" cy="17252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009" y="3079912"/>
            <a:ext cx="5823992" cy="72155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19289" y="10459158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DA6D2F6-B979-419D-93D3-61C94AB61D98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011" y="10459158"/>
            <a:ext cx="3753487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14132" y="10459158"/>
            <a:ext cx="423869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B188C32-001A-43D0-8994-374A2103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861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3A52D78D-AE8D-4CBD-8046-486C15B595D5}"/>
              </a:ext>
            </a:extLst>
          </p:cNvPr>
          <p:cNvSpPr/>
          <p:nvPr/>
        </p:nvSpPr>
        <p:spPr>
          <a:xfrm>
            <a:off x="0" y="0"/>
            <a:ext cx="6858000" cy="12262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Google Shape;193;p31">
            <a:extLst>
              <a:ext uri="{FF2B5EF4-FFF2-40B4-BE49-F238E27FC236}">
                <a16:creationId xmlns:a16="http://schemas.microsoft.com/office/drawing/2014/main" id="{7B6260E8-8AEC-4571-84B4-3185205E066C}"/>
              </a:ext>
            </a:extLst>
          </p:cNvPr>
          <p:cNvSpPr txBox="1"/>
          <p:nvPr/>
        </p:nvSpPr>
        <p:spPr>
          <a:xfrm>
            <a:off x="597765" y="5044310"/>
            <a:ext cx="5662468" cy="289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51427" rIns="51427" bIns="51427" anchor="ctr" anchorCtr="0">
            <a:no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CURSO DE</a:t>
            </a:r>
          </a:p>
          <a:p>
            <a:pPr algn="ctr"/>
            <a:r>
              <a:rPr lang="pt-BR" sz="48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EVANGELISMO</a:t>
            </a:r>
            <a:endParaRPr sz="48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4DBE55A-F7C4-4D03-962B-E0F76371B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6" y="399634"/>
            <a:ext cx="4600978" cy="4600978"/>
          </a:xfrm>
          <a:prstGeom prst="rect">
            <a:avLst/>
          </a:prstGeom>
        </p:spPr>
      </p:pic>
      <p:sp>
        <p:nvSpPr>
          <p:cNvPr id="9" name="Google Shape;194;p31">
            <a:extLst>
              <a:ext uri="{FF2B5EF4-FFF2-40B4-BE49-F238E27FC236}">
                <a16:creationId xmlns:a16="http://schemas.microsoft.com/office/drawing/2014/main" id="{6A46F494-2FA4-45B5-BD1B-EB1A89E7E80E}"/>
              </a:ext>
            </a:extLst>
          </p:cNvPr>
          <p:cNvSpPr/>
          <p:nvPr/>
        </p:nvSpPr>
        <p:spPr>
          <a:xfrm rot="5400000" flipH="1">
            <a:off x="3302725" y="8707063"/>
            <a:ext cx="252549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030A0"/>
              </a:solidFill>
            </a:endParaRPr>
          </a:p>
        </p:txBody>
      </p:sp>
      <p:sp>
        <p:nvSpPr>
          <p:cNvPr id="10" name="Google Shape;194;p31">
            <a:extLst>
              <a:ext uri="{FF2B5EF4-FFF2-40B4-BE49-F238E27FC236}">
                <a16:creationId xmlns:a16="http://schemas.microsoft.com/office/drawing/2014/main" id="{1DF31D92-3DC6-49B1-AB19-159E47E5E6FE}"/>
              </a:ext>
            </a:extLst>
          </p:cNvPr>
          <p:cNvSpPr/>
          <p:nvPr/>
        </p:nvSpPr>
        <p:spPr>
          <a:xfrm>
            <a:off x="876067" y="5555987"/>
            <a:ext cx="98114" cy="19615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spcFirstLastPara="1" wrap="square" lIns="25720" tIns="25720" rIns="25720" bIns="25720" anchor="ctr" anchorCtr="0">
            <a:noAutofit/>
          </a:bodyPr>
          <a:lstStyle/>
          <a:p>
            <a:endParaRPr sz="1013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851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SCALA DE RESISTENCIA-RECEPTIVIDAD - ppt descargar">
            <a:extLst>
              <a:ext uri="{FF2B5EF4-FFF2-40B4-BE49-F238E27FC236}">
                <a16:creationId xmlns:a16="http://schemas.microsoft.com/office/drawing/2014/main" id="{CDFCAF7B-3C13-41D4-B969-ACB737A81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96" y="1993758"/>
            <a:ext cx="6157408" cy="4618056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269B21C-96CA-4624-BAC7-AC8531884C17}"/>
              </a:ext>
            </a:extLst>
          </p:cNvPr>
          <p:cNvSpPr txBox="1"/>
          <p:nvPr/>
        </p:nvSpPr>
        <p:spPr>
          <a:xfrm>
            <a:off x="1218288" y="1070335"/>
            <a:ext cx="4455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latin typeface="Roboto" panose="02000000000000000000" pitchFamily="2" charset="0"/>
                <a:ea typeface="Roboto" panose="02000000000000000000" pitchFamily="2" charset="0"/>
              </a:rPr>
              <a:t>Escala de </a:t>
            </a:r>
            <a:r>
              <a:rPr lang="pt-BR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Engel</a:t>
            </a:r>
            <a:endParaRPr lang="pt-BR" sz="4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36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23D1C48-C6E9-4B31-AE1C-84F3192D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472018"/>
            <a:ext cx="3777029" cy="3091286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67FB1EA-9B35-4C5B-BA8E-53DDBDC0C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4738687"/>
            <a:ext cx="3790950" cy="271462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8B8F3F-E4F5-40D0-A5B4-5228A49F0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25" y="7619171"/>
            <a:ext cx="3883557" cy="271462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4826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D5737AD-63F7-4B5C-AF72-E825F4F1D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53" y="1579150"/>
            <a:ext cx="3984265" cy="5312354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CE1A451-A623-4795-BA27-F3AB50769920}"/>
              </a:ext>
            </a:extLst>
          </p:cNvPr>
          <p:cNvSpPr txBox="1"/>
          <p:nvPr/>
        </p:nvSpPr>
        <p:spPr>
          <a:xfrm>
            <a:off x="894533" y="7105421"/>
            <a:ext cx="474068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latin typeface="Roboto" panose="02000000000000000000" pitchFamily="2" charset="0"/>
                <a:ea typeface="Roboto" panose="02000000000000000000" pitchFamily="2" charset="0"/>
              </a:rPr>
              <a:t>Comece em casa!</a:t>
            </a:r>
          </a:p>
          <a:p>
            <a:pPr algn="ctr"/>
            <a:r>
              <a:rPr lang="pt-BR" sz="3600" dirty="0">
                <a:latin typeface="Roboto" panose="02000000000000000000" pitchFamily="2" charset="0"/>
                <a:ea typeface="Roboto" panose="02000000000000000000" pitchFamily="2" charset="0"/>
              </a:rPr>
              <a:t>(família)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3C8DCD-DA11-46F7-B6AE-7B5606FEFC29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1057152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1F51A17-721E-4DFF-8C7F-BC0DE402B955}"/>
              </a:ext>
            </a:extLst>
          </p:cNvPr>
          <p:cNvSpPr txBox="1"/>
          <p:nvPr/>
        </p:nvSpPr>
        <p:spPr>
          <a:xfrm>
            <a:off x="847641" y="5963508"/>
            <a:ext cx="4740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Roboto" panose="02000000000000000000" pitchFamily="2" charset="0"/>
                <a:ea typeface="Roboto" panose="02000000000000000000" pitchFamily="2" charset="0"/>
              </a:rPr>
              <a:t>Pequenos grupos</a:t>
            </a:r>
            <a:endParaRPr lang="pt-BR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2" descr="A imagem pode conter: 4 pessoas, incluindo Keyla Dutra, pessoas sorrindo, pessoas sentadas">
            <a:extLst>
              <a:ext uri="{FF2B5EF4-FFF2-40B4-BE49-F238E27FC236}">
                <a16:creationId xmlns:a16="http://schemas.microsoft.com/office/drawing/2014/main" id="{B288B3F8-86E7-4D0F-A85D-FFA2EF6224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38"/>
          <a:stretch/>
        </p:blipFill>
        <p:spPr bwMode="auto">
          <a:xfrm>
            <a:off x="847641" y="1723914"/>
            <a:ext cx="5218805" cy="4047382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88DF00D-17C0-4AB3-A530-51A99C5146E5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2440716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A8B7A39-EFD6-4B9D-A299-FEC3F1E58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47" y="1765319"/>
            <a:ext cx="5885706" cy="354524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22E726C-07A8-4193-9F53-E44C625B6BD7}"/>
              </a:ext>
            </a:extLst>
          </p:cNvPr>
          <p:cNvSpPr txBox="1"/>
          <p:nvPr/>
        </p:nvSpPr>
        <p:spPr>
          <a:xfrm>
            <a:off x="1058655" y="178729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2133836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75AD4EC-A9F9-45F7-8E24-2357556E0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74" y="39320"/>
            <a:ext cx="6865174" cy="1216405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8ECB898-CD60-41B7-99BC-BBAD6DBA9876}"/>
              </a:ext>
            </a:extLst>
          </p:cNvPr>
          <p:cNvSpPr txBox="1"/>
          <p:nvPr/>
        </p:nvSpPr>
        <p:spPr>
          <a:xfrm>
            <a:off x="510879" y="1469720"/>
            <a:ext cx="25451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De </a:t>
            </a:r>
          </a:p>
          <a:p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casa </a:t>
            </a:r>
          </a:p>
          <a:p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em </a:t>
            </a:r>
          </a:p>
          <a:p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casa</a:t>
            </a:r>
            <a:endParaRPr lang="pt-BR"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10E42B5-A1B8-4AAE-B79C-C059CAC90622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3829007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B647E79-8AFF-49A9-B421-047F5BB82C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921003" y="4979982"/>
            <a:ext cx="4993413" cy="28087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9CF358-2DF8-4088-A101-205255372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03" y="1997666"/>
            <a:ext cx="4993416" cy="280879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3C08F25-B3E0-4FC7-A06F-6F022FB52882}"/>
              </a:ext>
            </a:extLst>
          </p:cNvPr>
          <p:cNvSpPr txBox="1"/>
          <p:nvPr/>
        </p:nvSpPr>
        <p:spPr>
          <a:xfrm>
            <a:off x="1585207" y="8232502"/>
            <a:ext cx="42141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b="1" dirty="0">
                <a:latin typeface="Roboto" panose="02000000000000000000" pitchFamily="2" charset="0"/>
                <a:ea typeface="Roboto" panose="02000000000000000000" pitchFamily="2" charset="0"/>
              </a:rPr>
              <a:t>Pregação ao ar livre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185DA4-FA23-4578-A2CB-88ADB94BDAE1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2198098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0BD3E15-20D0-4077-92C6-230EE8572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87" y="1295337"/>
            <a:ext cx="4534530" cy="615858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5B6520F-E2AF-4006-BBC8-0E420C9D99D8}"/>
              </a:ext>
            </a:extLst>
          </p:cNvPr>
          <p:cNvSpPr txBox="1"/>
          <p:nvPr/>
        </p:nvSpPr>
        <p:spPr>
          <a:xfrm>
            <a:off x="467010" y="7469562"/>
            <a:ext cx="5861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Roboto" panose="02000000000000000000" pitchFamily="2" charset="0"/>
                <a:ea typeface="Roboto" panose="02000000000000000000" pitchFamily="2" charset="0"/>
              </a:rPr>
              <a:t>“Mágicas” como ilustração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7BC704-E89C-4EDE-8657-C5A385E91BBD}"/>
              </a:ext>
            </a:extLst>
          </p:cNvPr>
          <p:cNvSpPr txBox="1"/>
          <p:nvPr/>
        </p:nvSpPr>
        <p:spPr>
          <a:xfrm>
            <a:off x="798927" y="8137397"/>
            <a:ext cx="5260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i="1" dirty="0">
                <a:latin typeface="Roboto" panose="02000000000000000000" pitchFamily="2" charset="0"/>
                <a:ea typeface="Roboto" panose="02000000000000000000" pitchFamily="2" charset="0"/>
              </a:rPr>
              <a:t>“Os não-cristãos são atraídos primeiro pelos cristãos e depois por Cristo.”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877E883-A7C1-4785-B2D7-CD543DCF4A1A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2472201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F6D2316-C464-4F2E-9D15-AFCE5E09F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4137" y="2282914"/>
            <a:ext cx="4118477" cy="47485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618D8A8-9AA1-4CE7-B112-87167394BD6C}"/>
              </a:ext>
            </a:extLst>
          </p:cNvPr>
          <p:cNvSpPr txBox="1"/>
          <p:nvPr/>
        </p:nvSpPr>
        <p:spPr>
          <a:xfrm>
            <a:off x="1464892" y="7823431"/>
            <a:ext cx="42141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b="1" dirty="0">
                <a:latin typeface="Roboto" panose="02000000000000000000" pitchFamily="2" charset="0"/>
                <a:ea typeface="Roboto" panose="02000000000000000000" pitchFamily="2" charset="0"/>
              </a:rPr>
              <a:t>Livro sem palavras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9CABB6E-35BD-4E27-AAC1-8D311FFF3A96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1358970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D:\Musicas Eliseu\Últimos Arquivos\Fatos e Fotos\Billy_Graham_Evangelism_004.jpg">
            <a:extLst>
              <a:ext uri="{FF2B5EF4-FFF2-40B4-BE49-F238E27FC236}">
                <a16:creationId xmlns:a16="http://schemas.microsoft.com/office/drawing/2014/main" id="{84E1385D-2C5C-4C18-AE32-07DF2C7F6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r="19025"/>
          <a:stretch/>
        </p:blipFill>
        <p:spPr bwMode="auto">
          <a:xfrm>
            <a:off x="773724" y="1625331"/>
            <a:ext cx="5402534" cy="4991767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85877AD-C1AA-4299-BD87-0D91D08FD430}"/>
              </a:ext>
            </a:extLst>
          </p:cNvPr>
          <p:cNvSpPr txBox="1"/>
          <p:nvPr/>
        </p:nvSpPr>
        <p:spPr>
          <a:xfrm>
            <a:off x="1303855" y="6678272"/>
            <a:ext cx="42141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latin typeface="Roboto" panose="02000000000000000000" pitchFamily="2" charset="0"/>
                <a:ea typeface="Roboto" panose="02000000000000000000" pitchFamily="2" charset="0"/>
              </a:rPr>
              <a:t>Filme nas Ruas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6FEC36A-27E8-45D3-A029-BDEF8F0AAC8C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284730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3;p31">
            <a:extLst>
              <a:ext uri="{FF2B5EF4-FFF2-40B4-BE49-F238E27FC236}">
                <a16:creationId xmlns:a16="http://schemas.microsoft.com/office/drawing/2014/main" id="{B95CBF20-8782-4A97-85C6-E743B61D98F5}"/>
              </a:ext>
            </a:extLst>
          </p:cNvPr>
          <p:cNvSpPr txBox="1"/>
          <p:nvPr/>
        </p:nvSpPr>
        <p:spPr>
          <a:xfrm>
            <a:off x="1294306" y="5090146"/>
            <a:ext cx="5227441" cy="289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51427" rIns="51427" bIns="51427" anchor="ctr" anchorCtr="0">
            <a:noAutofit/>
          </a:bodyPr>
          <a:lstStyle/>
          <a:p>
            <a:r>
              <a:rPr lang="pt-BR" sz="4000" b="1" dirty="0">
                <a:latin typeface="Roboto"/>
                <a:ea typeface="Roboto"/>
                <a:cs typeface="Roboto"/>
                <a:sym typeface="Roboto"/>
              </a:rPr>
              <a:t>CURSO DE</a:t>
            </a:r>
          </a:p>
          <a:p>
            <a:r>
              <a:rPr lang="pt-BR" sz="3500" b="1" dirty="0">
                <a:latin typeface="Roboto"/>
                <a:ea typeface="Roboto"/>
                <a:cs typeface="Roboto"/>
                <a:sym typeface="Roboto"/>
              </a:rPr>
              <a:t>EVANGELISMO</a:t>
            </a:r>
          </a:p>
          <a:p>
            <a:r>
              <a:rPr lang="pt-BR" sz="675" dirty="0">
                <a:solidFill>
                  <a:srgbClr val="FF575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pt-BR" sz="1688" dirty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2500" dirty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MÓDULO 1</a:t>
            </a:r>
            <a:endParaRPr sz="2500" b="1" dirty="0">
              <a:solidFill>
                <a:srgbClr val="7030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94;p31">
            <a:extLst>
              <a:ext uri="{FF2B5EF4-FFF2-40B4-BE49-F238E27FC236}">
                <a16:creationId xmlns:a16="http://schemas.microsoft.com/office/drawing/2014/main" id="{F55E174D-9CF4-4AAF-AADC-352D1705E272}"/>
              </a:ext>
            </a:extLst>
          </p:cNvPr>
          <p:cNvSpPr/>
          <p:nvPr/>
        </p:nvSpPr>
        <p:spPr>
          <a:xfrm>
            <a:off x="876067" y="5555987"/>
            <a:ext cx="98114" cy="19615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spcFirstLastPara="1" wrap="square" lIns="25720" tIns="25720" rIns="25720" bIns="25720" anchor="ctr" anchorCtr="0">
            <a:noAutofit/>
          </a:bodyPr>
          <a:lstStyle/>
          <a:p>
            <a:endParaRPr sz="1013">
              <a:solidFill>
                <a:srgbClr val="7030A0"/>
              </a:solidFill>
            </a:endParaRPr>
          </a:p>
        </p:txBody>
      </p:sp>
      <p:sp>
        <p:nvSpPr>
          <p:cNvPr id="10" name="Google Shape;194;p31">
            <a:extLst>
              <a:ext uri="{FF2B5EF4-FFF2-40B4-BE49-F238E27FC236}">
                <a16:creationId xmlns:a16="http://schemas.microsoft.com/office/drawing/2014/main" id="{88429ADD-9517-4F2D-9176-E7226A9159F4}"/>
              </a:ext>
            </a:extLst>
          </p:cNvPr>
          <p:cNvSpPr/>
          <p:nvPr/>
        </p:nvSpPr>
        <p:spPr>
          <a:xfrm rot="5400000" flipH="1">
            <a:off x="3302725" y="8707063"/>
            <a:ext cx="252549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030A0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19D4C12-C5C4-4752-A921-1CB9ED5DD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6" y="399634"/>
            <a:ext cx="4600978" cy="460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71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6785DAF-03B4-4E4D-952C-7CAA15BD9CDD}"/>
              </a:ext>
            </a:extLst>
          </p:cNvPr>
          <p:cNvSpPr txBox="1"/>
          <p:nvPr/>
        </p:nvSpPr>
        <p:spPr>
          <a:xfrm>
            <a:off x="1033329" y="6716251"/>
            <a:ext cx="47913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Roboto" panose="02000000000000000000" pitchFamily="2" charset="0"/>
                <a:ea typeface="Roboto" panose="02000000000000000000" pitchFamily="2" charset="0"/>
              </a:rPr>
              <a:t>Série de conferências</a:t>
            </a:r>
          </a:p>
          <a:p>
            <a:pPr algn="ctr"/>
            <a:r>
              <a:rPr lang="pt-BR" sz="3200" b="1" dirty="0">
                <a:latin typeface="Roboto" panose="02000000000000000000" pitchFamily="2" charset="0"/>
                <a:ea typeface="Roboto" panose="02000000000000000000" pitchFamily="2" charset="0"/>
              </a:rPr>
              <a:t>evangelísticas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CD9D453-A042-48F4-91A1-80F9D6E5D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19910"/>
            <a:ext cx="6858000" cy="457021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620632F-463F-4622-98E2-84F56292AEEB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4125094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0DE69A0-3061-4840-AE4D-21D7227B7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38338"/>
            <a:ext cx="6858000" cy="2366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Pode ser uma imagem de 6 pessoas, incluindo Eliseu de Lima e pessoas sorrindo">
            <a:extLst>
              <a:ext uri="{FF2B5EF4-FFF2-40B4-BE49-F238E27FC236}">
                <a16:creationId xmlns:a16="http://schemas.microsoft.com/office/drawing/2014/main" id="{132D8914-DA32-4651-8C85-0A0C7B149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7278"/>
            <a:ext cx="6868292" cy="686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FA41323-C4E5-4C9B-9A64-418C61B03A14}"/>
              </a:ext>
            </a:extLst>
          </p:cNvPr>
          <p:cNvSpPr txBox="1"/>
          <p:nvPr/>
        </p:nvSpPr>
        <p:spPr>
          <a:xfrm>
            <a:off x="2155905" y="4142333"/>
            <a:ext cx="4093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Roboto" panose="02000000000000000000" pitchFamily="2" charset="0"/>
                <a:ea typeface="Roboto" panose="02000000000000000000" pitchFamily="2" charset="0"/>
              </a:rPr>
              <a:t>“Shows” em praças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BEE1BD6-9384-4761-989D-861F6ABA5F83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864371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04EFD39-BA84-4D02-A15F-91DD76C03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742"/>
            <a:ext cx="6745892" cy="527810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97246BF-E09C-4D3C-8A31-48F233B417BF}"/>
              </a:ext>
            </a:extLst>
          </p:cNvPr>
          <p:cNvSpPr txBox="1"/>
          <p:nvPr/>
        </p:nvSpPr>
        <p:spPr>
          <a:xfrm>
            <a:off x="296008" y="7155722"/>
            <a:ext cx="642643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Evangelização de grupos específicos</a:t>
            </a:r>
          </a:p>
          <a:p>
            <a:pPr algn="just"/>
            <a:endParaRPr lang="pt-BR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2400" dirty="0">
                <a:latin typeface="Roboto" panose="02000000000000000000" pitchFamily="2" charset="0"/>
                <a:ea typeface="Roboto" panose="02000000000000000000" pitchFamily="2" charset="0"/>
              </a:rPr>
              <a:t>(tribos urbanas, profissionais da educação, estudantes, atletas,  artistas, dependentes químicos, envolvidas em vícios (drogas, álcool), pessoas que estão na prostituição, grupos que sofrem grande discriminação, presidiários)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FE9CD25-D490-4CC5-A608-24F2A887F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008" y="1536008"/>
            <a:ext cx="2430222" cy="2157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FE46746-841B-4E1D-A420-ABCF32EFDCCE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3658032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E97BB2AF-CE0B-407B-A193-41E3858B7309}"/>
              </a:ext>
            </a:extLst>
          </p:cNvPr>
          <p:cNvSpPr txBox="1"/>
          <p:nvPr/>
        </p:nvSpPr>
        <p:spPr>
          <a:xfrm>
            <a:off x="910326" y="4348799"/>
            <a:ext cx="50373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latin typeface="Roboto" panose="02000000000000000000" pitchFamily="2" charset="0"/>
                <a:ea typeface="Roboto" panose="02000000000000000000" pitchFamily="2" charset="0"/>
              </a:rPr>
              <a:t>O uso dos meios de comunicação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F429AF-0EA4-44DE-9382-3A360760615C}"/>
              </a:ext>
            </a:extLst>
          </p:cNvPr>
          <p:cNvSpPr txBox="1"/>
          <p:nvPr/>
        </p:nvSpPr>
        <p:spPr>
          <a:xfrm>
            <a:off x="430823" y="5773642"/>
            <a:ext cx="627835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i="1" dirty="0">
                <a:latin typeface="Roboto" panose="02000000000000000000" pitchFamily="2" charset="0"/>
                <a:ea typeface="Roboto" panose="02000000000000000000" pitchFamily="2" charset="0"/>
              </a:rPr>
              <a:t>Numa cidade grande, o evangelismo deve lançar mão de todos os recursos de comunicação para atingir todas as pessoas, em todos os lugares. Neste caso, não podem ser deixados de lado o rádio, a televisão, o telefone, a internet, outdoor, revistas e os jornais. Tudo, no entanto, deve ser feito com sabedoria, planejamento e poder de Deus.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C58F1AF-EF2A-4A4C-9230-51D214349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9" r="41988"/>
          <a:stretch/>
        </p:blipFill>
        <p:spPr>
          <a:xfrm>
            <a:off x="148820" y="1703402"/>
            <a:ext cx="2049411" cy="2461974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9" descr="Uma imagem contendo homem, mesa, frente, em pé&#10;&#10;Descrição gerada automaticamente">
            <a:extLst>
              <a:ext uri="{FF2B5EF4-FFF2-40B4-BE49-F238E27FC236}">
                <a16:creationId xmlns:a16="http://schemas.microsoft.com/office/drawing/2014/main" id="{2277C2E3-F273-4C59-A9E9-29F60DE46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637" y="1703402"/>
            <a:ext cx="4421543" cy="2487118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68A5C41-A86B-49E0-822D-02E112F83AA6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2084022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DB58A6B6-0F0B-40F3-85D7-BEA6B603BFD5}"/>
              </a:ext>
            </a:extLst>
          </p:cNvPr>
          <p:cNvSpPr txBox="1"/>
          <p:nvPr/>
        </p:nvSpPr>
        <p:spPr>
          <a:xfrm>
            <a:off x="910326" y="5458789"/>
            <a:ext cx="50373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latin typeface="Roboto" panose="02000000000000000000" pitchFamily="2" charset="0"/>
                <a:ea typeface="Roboto" panose="02000000000000000000" pitchFamily="2" charset="0"/>
              </a:rPr>
              <a:t>O uso dos meios de comunicação.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7E7076B-554E-43D9-A558-CBDC1D56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6" y="1658255"/>
            <a:ext cx="5964500" cy="370166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C7743C2-5EC3-47CC-8980-E9FF0960DA52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1300841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320DCAF-E23A-4FED-BB52-9CDAB63C4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21541">
            <a:off x="1013937" y="2064688"/>
            <a:ext cx="5023322" cy="194560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0092D5B6-524D-4D5A-85DB-63991B9A6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078710"/>
            <a:ext cx="5334000" cy="2590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386DF71B-D0C8-406D-8803-E6402F2AC55B}"/>
              </a:ext>
            </a:extLst>
          </p:cNvPr>
          <p:cNvSpPr txBox="1"/>
          <p:nvPr/>
        </p:nvSpPr>
        <p:spPr>
          <a:xfrm>
            <a:off x="910326" y="7301782"/>
            <a:ext cx="50373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latin typeface="Roboto" panose="02000000000000000000" pitchFamily="2" charset="0"/>
                <a:ea typeface="Roboto" panose="02000000000000000000" pitchFamily="2" charset="0"/>
              </a:rPr>
              <a:t>Entrega de folhetos</a:t>
            </a:r>
          </a:p>
          <a:p>
            <a:pPr algn="ctr"/>
            <a:r>
              <a:rPr lang="pt-BR" sz="3600" b="1" dirty="0">
                <a:latin typeface="Roboto" panose="02000000000000000000" pitchFamily="2" charset="0"/>
                <a:ea typeface="Roboto" panose="02000000000000000000" pitchFamily="2" charset="0"/>
              </a:rPr>
              <a:t>evangelísticos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8F40238-832F-47C7-B318-12531D1DF72E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2476976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CC8B987-2963-401E-8FB5-2CB89A947EA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7" b="35231"/>
          <a:stretch/>
        </p:blipFill>
        <p:spPr bwMode="auto">
          <a:xfrm>
            <a:off x="93784" y="1809109"/>
            <a:ext cx="6682154" cy="405243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12A764B-46A2-43E9-9B22-0D2C5690D101}"/>
              </a:ext>
            </a:extLst>
          </p:cNvPr>
          <p:cNvSpPr txBox="1"/>
          <p:nvPr/>
        </p:nvSpPr>
        <p:spPr>
          <a:xfrm>
            <a:off x="910326" y="6103559"/>
            <a:ext cx="5037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latin typeface="Roboto" panose="02000000000000000000" pitchFamily="2" charset="0"/>
                <a:ea typeface="Roboto" panose="02000000000000000000" pitchFamily="2" charset="0"/>
              </a:rPr>
              <a:t>Cordel da Esperança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2172108-B3C3-4253-8534-A0F968F628A4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2372194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53A9922-A385-4DE0-949C-948E9F2F880A}"/>
              </a:ext>
            </a:extLst>
          </p:cNvPr>
          <p:cNvSpPr txBox="1"/>
          <p:nvPr/>
        </p:nvSpPr>
        <p:spPr>
          <a:xfrm>
            <a:off x="685800" y="2324768"/>
            <a:ext cx="558018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Roboto" panose="02000000000000000000" pitchFamily="2" charset="0"/>
                <a:ea typeface="Roboto" panose="02000000000000000000" pitchFamily="2" charset="0"/>
              </a:rPr>
              <a:t>Evangelização de pessoas portadoras de necessidades especiais (exemplo, cegos ou surdos-mudos ou que possuam alguma deficiência </a:t>
            </a:r>
            <a:r>
              <a:rPr lang="pt-BR" sz="3600" dirty="0">
                <a:latin typeface="Roboto" panose="02000000000000000000" pitchFamily="2" charset="0"/>
                <a:ea typeface="Roboto" panose="02000000000000000000" pitchFamily="2" charset="0"/>
              </a:rPr>
              <a:t>física</a:t>
            </a:r>
            <a:r>
              <a:rPr lang="pt-BR" sz="32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5097364-1415-4BBD-85B1-B20079CE4DDB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3555852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imagem pode conter: 1 pessoa, sentado">
            <a:extLst>
              <a:ext uri="{FF2B5EF4-FFF2-40B4-BE49-F238E27FC236}">
                <a16:creationId xmlns:a16="http://schemas.microsoft.com/office/drawing/2014/main" id="{98E1FA7B-34A9-4576-A765-2520798B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3" y="2014031"/>
            <a:ext cx="6806417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EA8438C-2ADF-42F2-B312-191DBD54CD87}"/>
              </a:ext>
            </a:extLst>
          </p:cNvPr>
          <p:cNvSpPr txBox="1"/>
          <p:nvPr/>
        </p:nvSpPr>
        <p:spPr>
          <a:xfrm>
            <a:off x="425587" y="6812453"/>
            <a:ext cx="59270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i="1" dirty="0">
                <a:latin typeface="Roboto" panose="02000000000000000000" pitchFamily="2" charset="0"/>
                <a:ea typeface="Roboto" panose="02000000000000000000" pitchFamily="2" charset="0"/>
              </a:rPr>
              <a:t>Abrace uma cause!</a:t>
            </a:r>
          </a:p>
          <a:p>
            <a:pPr algn="ctr"/>
            <a:r>
              <a:rPr lang="pt-BR" sz="3200" i="1" dirty="0">
                <a:latin typeface="Roboto" panose="02000000000000000000" pitchFamily="2" charset="0"/>
                <a:ea typeface="Roboto" panose="02000000000000000000" pitchFamily="2" charset="0"/>
              </a:rPr>
              <a:t>Ofereça discipulado e cuidado em um projeto social.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6E7366-11AB-4117-A815-32F70115084E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1704839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F:\Tudo\Tudo\Pictures\Lar São Jose\IMG_0496.JPG">
            <a:extLst>
              <a:ext uri="{FF2B5EF4-FFF2-40B4-BE49-F238E27FC236}">
                <a16:creationId xmlns:a16="http://schemas.microsoft.com/office/drawing/2014/main" id="{12DE5F1B-51C5-4A67-9FF1-BE91E18FC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" r="7472" b="10401"/>
          <a:stretch/>
        </p:blipFill>
        <p:spPr bwMode="auto">
          <a:xfrm>
            <a:off x="28137" y="2014032"/>
            <a:ext cx="681814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AE89079-5B0A-4EDA-8E8A-02B1144265C6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707E089-9B7D-489D-B5A1-C82CAAEB241A}"/>
              </a:ext>
            </a:extLst>
          </p:cNvPr>
          <p:cNvSpPr txBox="1"/>
          <p:nvPr/>
        </p:nvSpPr>
        <p:spPr>
          <a:xfrm>
            <a:off x="425587" y="6812453"/>
            <a:ext cx="59270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i="1" dirty="0">
                <a:latin typeface="Roboto" panose="02000000000000000000" pitchFamily="2" charset="0"/>
                <a:ea typeface="Roboto" panose="02000000000000000000" pitchFamily="2" charset="0"/>
              </a:rPr>
              <a:t>Abrace uma cause!</a:t>
            </a:r>
          </a:p>
          <a:p>
            <a:pPr algn="ctr"/>
            <a:r>
              <a:rPr lang="pt-BR" sz="3200" i="1" dirty="0">
                <a:latin typeface="Roboto" panose="02000000000000000000" pitchFamily="2" charset="0"/>
                <a:ea typeface="Roboto" panose="02000000000000000000" pitchFamily="2" charset="0"/>
              </a:rPr>
              <a:t>Ofereça discipulado e cuidado em um projeto social.</a:t>
            </a:r>
          </a:p>
        </p:txBody>
      </p:sp>
    </p:spTree>
    <p:extLst>
      <p:ext uri="{BB962C8B-B14F-4D97-AF65-F5344CB8AC3E}">
        <p14:creationId xmlns:p14="http://schemas.microsoft.com/office/powerpoint/2010/main" val="3639076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4;p31">
            <a:extLst>
              <a:ext uri="{FF2B5EF4-FFF2-40B4-BE49-F238E27FC236}">
                <a16:creationId xmlns:a16="http://schemas.microsoft.com/office/drawing/2014/main" id="{DACAAABC-971E-4BB4-9401-5F1E506B0D0C}"/>
              </a:ext>
            </a:extLst>
          </p:cNvPr>
          <p:cNvSpPr/>
          <p:nvPr/>
        </p:nvSpPr>
        <p:spPr>
          <a:xfrm>
            <a:off x="790303" y="4261921"/>
            <a:ext cx="156756" cy="43595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25720" tIns="25720" rIns="25720" bIns="25720" anchor="ctr" anchorCtr="0">
            <a:noAutofit/>
          </a:bodyPr>
          <a:lstStyle/>
          <a:p>
            <a:endParaRPr sz="1013">
              <a:solidFill>
                <a:srgbClr val="7030A0"/>
              </a:solidFill>
            </a:endParaRPr>
          </a:p>
        </p:txBody>
      </p:sp>
      <p:sp>
        <p:nvSpPr>
          <p:cNvPr id="5" name="Google Shape;194;p31">
            <a:extLst>
              <a:ext uri="{FF2B5EF4-FFF2-40B4-BE49-F238E27FC236}">
                <a16:creationId xmlns:a16="http://schemas.microsoft.com/office/drawing/2014/main" id="{FBBB695C-08A0-4B9A-9C76-99F6E7CED1F6}"/>
              </a:ext>
            </a:extLst>
          </p:cNvPr>
          <p:cNvSpPr/>
          <p:nvPr/>
        </p:nvSpPr>
        <p:spPr>
          <a:xfrm rot="5400000" flipH="1">
            <a:off x="3302725" y="8636725"/>
            <a:ext cx="252549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030A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6AD2D26-E7FA-4E74-9FAA-E991EB9724EA}"/>
              </a:ext>
            </a:extLst>
          </p:cNvPr>
          <p:cNvSpPr txBox="1"/>
          <p:nvPr/>
        </p:nvSpPr>
        <p:spPr>
          <a:xfrm>
            <a:off x="1209743" y="4822557"/>
            <a:ext cx="5587877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Roboto" panose="02000000000000000000" pitchFamily="2" charset="0"/>
                <a:ea typeface="Roboto" panose="02000000000000000000" pitchFamily="2" charset="0"/>
              </a:rPr>
              <a:t>1. MENSAGEM</a:t>
            </a:r>
          </a:p>
          <a:p>
            <a:endParaRPr lang="pt-BR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4000" b="1" dirty="0">
                <a:latin typeface="Roboto" panose="02000000000000000000" pitchFamily="2" charset="0"/>
                <a:ea typeface="Roboto" panose="02000000000000000000" pitchFamily="2" charset="0"/>
              </a:rPr>
              <a:t>2. MOTIVO</a:t>
            </a:r>
          </a:p>
          <a:p>
            <a:endParaRPr lang="pt-BR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4000" b="1" dirty="0">
                <a:latin typeface="Roboto" panose="02000000000000000000" pitchFamily="2" charset="0"/>
                <a:ea typeface="Roboto" panose="02000000000000000000" pitchFamily="2" charset="0"/>
              </a:rPr>
              <a:t>3. MENSAGEIRO</a:t>
            </a:r>
          </a:p>
          <a:p>
            <a:endParaRPr lang="pt-BR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4000" b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4. MÉTODOS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501D9AC-DE75-46D7-9D52-1C987561F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6" y="399634"/>
            <a:ext cx="4600978" cy="460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61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HP Mania\Pictures\Lar São José\IMG_1785.JPG">
            <a:extLst>
              <a:ext uri="{FF2B5EF4-FFF2-40B4-BE49-F238E27FC236}">
                <a16:creationId xmlns:a16="http://schemas.microsoft.com/office/drawing/2014/main" id="{63CDFA8C-4CCB-4162-BD40-0BBF55867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5" r="10829"/>
          <a:stretch/>
        </p:blipFill>
        <p:spPr bwMode="auto">
          <a:xfrm>
            <a:off x="28137" y="2014032"/>
            <a:ext cx="6801726" cy="4536504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AE54AD5-7774-4BDA-BEAA-F097E1552BEB}"/>
              </a:ext>
            </a:extLst>
          </p:cNvPr>
          <p:cNvSpPr txBox="1"/>
          <p:nvPr/>
        </p:nvSpPr>
        <p:spPr>
          <a:xfrm>
            <a:off x="425587" y="6812453"/>
            <a:ext cx="59270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i="1" dirty="0">
                <a:latin typeface="Roboto" panose="02000000000000000000" pitchFamily="2" charset="0"/>
                <a:ea typeface="Roboto" panose="02000000000000000000" pitchFamily="2" charset="0"/>
              </a:rPr>
              <a:t>Abrace uma cause!</a:t>
            </a:r>
          </a:p>
          <a:p>
            <a:pPr algn="ctr"/>
            <a:r>
              <a:rPr lang="pt-BR" sz="3200" i="1" dirty="0">
                <a:latin typeface="Roboto" panose="02000000000000000000" pitchFamily="2" charset="0"/>
                <a:ea typeface="Roboto" panose="02000000000000000000" pitchFamily="2" charset="0"/>
              </a:rPr>
              <a:t>Ofereça discipulado e cuidado em um projeto social.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180808-AAA1-432B-802F-6E91BBE87237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2131527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HP Mania\Pictures\Lar São José\IMG_2919.JPG">
            <a:extLst>
              <a:ext uri="{FF2B5EF4-FFF2-40B4-BE49-F238E27FC236}">
                <a16:creationId xmlns:a16="http://schemas.microsoft.com/office/drawing/2014/main" id="{85047030-0354-41BA-B088-FEADE7796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r="8930" b="11438"/>
          <a:stretch/>
        </p:blipFill>
        <p:spPr bwMode="auto">
          <a:xfrm>
            <a:off x="4691" y="2014032"/>
            <a:ext cx="6829863" cy="453650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7DF1795-D367-416B-988F-C19860795563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94E9964-6786-4ED6-96B6-C9FCAC9BC094}"/>
              </a:ext>
            </a:extLst>
          </p:cNvPr>
          <p:cNvSpPr txBox="1"/>
          <p:nvPr/>
        </p:nvSpPr>
        <p:spPr>
          <a:xfrm>
            <a:off x="425587" y="6812453"/>
            <a:ext cx="59270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i="1" dirty="0">
                <a:latin typeface="Roboto" panose="02000000000000000000" pitchFamily="2" charset="0"/>
                <a:ea typeface="Roboto" panose="02000000000000000000" pitchFamily="2" charset="0"/>
              </a:rPr>
              <a:t>Abrace uma cause!</a:t>
            </a:r>
          </a:p>
          <a:p>
            <a:pPr algn="ctr"/>
            <a:r>
              <a:rPr lang="pt-BR" sz="3200" i="1" dirty="0">
                <a:latin typeface="Roboto" panose="02000000000000000000" pitchFamily="2" charset="0"/>
                <a:ea typeface="Roboto" panose="02000000000000000000" pitchFamily="2" charset="0"/>
              </a:rPr>
              <a:t>Ofereça discipulado e cuidado em um projeto social.</a:t>
            </a:r>
          </a:p>
        </p:txBody>
      </p:sp>
    </p:spTree>
    <p:extLst>
      <p:ext uri="{BB962C8B-B14F-4D97-AF65-F5344CB8AC3E}">
        <p14:creationId xmlns:p14="http://schemas.microsoft.com/office/powerpoint/2010/main" val="877681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73B1F41-3466-48CF-A32C-20957CC9B2A4}"/>
              </a:ext>
            </a:extLst>
          </p:cNvPr>
          <p:cNvSpPr txBox="1"/>
          <p:nvPr/>
        </p:nvSpPr>
        <p:spPr>
          <a:xfrm>
            <a:off x="1049215" y="5583085"/>
            <a:ext cx="475956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Roboto" panose="02000000000000000000" pitchFamily="2" charset="0"/>
                <a:ea typeface="Roboto" panose="02000000000000000000" pitchFamily="2" charset="0"/>
              </a:rPr>
              <a:t>Estudantes - Palestras e Projeto nas escolas</a:t>
            </a:r>
          </a:p>
        </p:txBody>
      </p:sp>
      <p:pic>
        <p:nvPicPr>
          <p:cNvPr id="7" name="Picture 2" descr="https://scontent-b-mia.xx.fbcdn.net/hphotos-xfp1/v/t1.0-9/10426749_10203994730741829_3401280390584014458_n.jpg?oh=141df87c7ec2be54132fa145a6e507cb&amp;oe=54EF987A">
            <a:extLst>
              <a:ext uri="{FF2B5EF4-FFF2-40B4-BE49-F238E27FC236}">
                <a16:creationId xmlns:a16="http://schemas.microsoft.com/office/drawing/2014/main" id="{6E651B7F-CA3D-4390-9E3F-A0E587FE6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596" y="2014573"/>
            <a:ext cx="3264404" cy="3264404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 descr="https://scontent-a-mia.xx.fbcdn.net/hphotos-xaf1/v/t1.0-9/10703651_10204001180703074_4004515914695848136_n.jpg?oh=ff18868b60d4f0fe6730cab31f14ae79&amp;oe=54AF76E8">
            <a:extLst>
              <a:ext uri="{FF2B5EF4-FFF2-40B4-BE49-F238E27FC236}">
                <a16:creationId xmlns:a16="http://schemas.microsoft.com/office/drawing/2014/main" id="{1DCF65A9-71EB-4C02-AEC2-3CC200569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4273" y="2036677"/>
            <a:ext cx="3264404" cy="326440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08F58B0-D870-441B-9CD0-32FE62E27444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1752447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E179170-5893-4443-AA04-C9EA22C2CC80}"/>
              </a:ext>
            </a:extLst>
          </p:cNvPr>
          <p:cNvSpPr txBox="1"/>
          <p:nvPr/>
        </p:nvSpPr>
        <p:spPr>
          <a:xfrm>
            <a:off x="739504" y="2667889"/>
            <a:ext cx="59426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spc="300" dirty="0">
                <a:latin typeface="Impact" pitchFamily="34" charset="0"/>
              </a:rPr>
              <a:t>Cante para alguém...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82E8CE3-9188-4EC0-950A-67AE4C19BCC2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2621374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FC95946-D26B-4F79-93A4-0CB30530F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379" y="1930524"/>
            <a:ext cx="6641432" cy="3563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4852911-59AC-46A2-AD45-4E58BD9A8C76}"/>
              </a:ext>
            </a:extLst>
          </p:cNvPr>
          <p:cNvSpPr txBox="1"/>
          <p:nvPr/>
        </p:nvSpPr>
        <p:spPr>
          <a:xfrm>
            <a:off x="1039775" y="6422242"/>
            <a:ext cx="475956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Roboto" panose="02000000000000000000" pitchFamily="2" charset="0"/>
                <a:ea typeface="Roboto" panose="02000000000000000000" pitchFamily="2" charset="0"/>
              </a:rPr>
              <a:t>Estudantes - Palestras e Projeto nas escolas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9B0EDD1-731B-43D8-93E6-2402FDC5E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47" y="5431205"/>
            <a:ext cx="61210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 i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AS BODAS DE CANÁ  - PAOLO CALIARI - 1528-1588.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C99C9A1-AE21-4F13-86A8-110FCFCE66C2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1197053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D69FCA5-7E71-43F4-88C0-0C4272996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550" y="2031538"/>
            <a:ext cx="4671578" cy="76282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D3A7C71-330A-4EA1-BFA0-731DAB3D11EC}"/>
              </a:ext>
            </a:extLst>
          </p:cNvPr>
          <p:cNvSpPr txBox="1"/>
          <p:nvPr/>
        </p:nvSpPr>
        <p:spPr>
          <a:xfrm rot="16200000">
            <a:off x="-2861523" y="5877966"/>
            <a:ext cx="7255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Figura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24 – Lewis Hine. Making Human Junk. 1915. Fonte: LUGON, 2007, p. 386.</a:t>
            </a:r>
            <a:endParaRPr lang="pt-BR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1DA1589-C1B7-47C6-A191-9F3B14F45C4B}"/>
              </a:ext>
            </a:extLst>
          </p:cNvPr>
          <p:cNvSpPr txBox="1"/>
          <p:nvPr/>
        </p:nvSpPr>
        <p:spPr>
          <a:xfrm>
            <a:off x="1163550" y="9732006"/>
            <a:ext cx="446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spc="300" dirty="0">
                <a:latin typeface="Roboto" panose="02000000000000000000" pitchFamily="2" charset="0"/>
                <a:ea typeface="Roboto" panose="02000000000000000000" pitchFamily="2" charset="0"/>
              </a:rPr>
              <a:t>Fotografia</a:t>
            </a:r>
            <a:endParaRPr lang="pt-BR" sz="1400" spc="3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3CC468-671D-4E5B-9332-6C424A90FBF1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3010682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D3F6BED-C187-4E96-B6BE-43E9AE4477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69" y="2050521"/>
            <a:ext cx="6350847" cy="4467511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B3EEB26-E249-46FD-AA93-DB2619762B77}"/>
              </a:ext>
            </a:extLst>
          </p:cNvPr>
          <p:cNvSpPr txBox="1"/>
          <p:nvPr/>
        </p:nvSpPr>
        <p:spPr>
          <a:xfrm>
            <a:off x="1204143" y="6682156"/>
            <a:ext cx="4464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spc="300" dirty="0">
                <a:latin typeface="Roboto" panose="02000000000000000000" pitchFamily="2" charset="0"/>
                <a:ea typeface="Roboto" panose="02000000000000000000" pitchFamily="2" charset="0"/>
              </a:rPr>
              <a:t>Teatro</a:t>
            </a:r>
            <a:endParaRPr lang="pt-BR" sz="1200" b="1" spc="3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132E78-5D11-466F-B136-544FECF8BC62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2545390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64774A2-ECAF-45EB-AEDA-B9F73FAC2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6" r="4396"/>
          <a:stretch/>
        </p:blipFill>
        <p:spPr>
          <a:xfrm>
            <a:off x="304798" y="1971954"/>
            <a:ext cx="6189785" cy="345583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69139B2-86A2-4C3C-BC77-2585BAA459BB}"/>
              </a:ext>
            </a:extLst>
          </p:cNvPr>
          <p:cNvSpPr txBox="1">
            <a:spLocks/>
          </p:cNvSpPr>
          <p:nvPr/>
        </p:nvSpPr>
        <p:spPr>
          <a:xfrm>
            <a:off x="750511" y="5667867"/>
            <a:ext cx="5356977" cy="9877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sz="4000" b="1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Storytelling</a:t>
            </a:r>
            <a:br>
              <a:rPr lang="pt-BR" altLang="pt-BR" sz="4000" b="1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endParaRPr lang="pt-BR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2170E9-1519-47E4-85C7-CD84F6970B40}"/>
              </a:ext>
            </a:extLst>
          </p:cNvPr>
          <p:cNvSpPr txBox="1"/>
          <p:nvPr/>
        </p:nvSpPr>
        <p:spPr>
          <a:xfrm>
            <a:off x="1058655" y="443424"/>
            <a:ext cx="4740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MÉTODOS E 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326261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FEEDB74-279B-4CD6-9968-C75B20F62F55}"/>
              </a:ext>
            </a:extLst>
          </p:cNvPr>
          <p:cNvSpPr txBox="1">
            <a:spLocks/>
          </p:cNvSpPr>
          <p:nvPr/>
        </p:nvSpPr>
        <p:spPr>
          <a:xfrm>
            <a:off x="773957" y="626939"/>
            <a:ext cx="5356977" cy="9877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sz="4000" b="1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 que é </a:t>
            </a:r>
            <a:r>
              <a:rPr lang="pt-BR" sz="4000" b="1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Storytelling</a:t>
            </a:r>
            <a:r>
              <a:rPr lang="pt-BR" sz="4000" b="1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  <a:br>
              <a:rPr lang="pt-BR" altLang="pt-BR" sz="4000" b="1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endParaRPr lang="pt-BR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AC18B7-7EAC-4A22-8F35-3A49A47EA511}"/>
              </a:ext>
            </a:extLst>
          </p:cNvPr>
          <p:cNvSpPr txBox="1"/>
          <p:nvPr/>
        </p:nvSpPr>
        <p:spPr>
          <a:xfrm>
            <a:off x="340203" y="1544362"/>
            <a:ext cx="610748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sz="2800" dirty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É uma palavra em inglês, que está relacionada com uma narrativa e significa a capacidade de contar histórias relevantes. Em inglês a expressão "</a:t>
            </a:r>
            <a:r>
              <a:rPr lang="pt-BR" altLang="pt-BR" sz="2800" dirty="0" err="1"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</a:t>
            </a:r>
            <a:r>
              <a:rPr lang="pt-BR" altLang="pt-BR" sz="2800" dirty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a </a:t>
            </a:r>
            <a:r>
              <a:rPr lang="pt-BR" altLang="pt-BR" sz="2800" dirty="0" err="1"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story</a:t>
            </a:r>
            <a:r>
              <a:rPr lang="pt-BR" altLang="pt-BR" sz="2800" dirty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" significa "contar uma história.“</a:t>
            </a:r>
          </a:p>
          <a:p>
            <a:pPr algn="just" eaLnBrk="0" fontAlgn="base" hangingPunct="0">
              <a:lnSpc>
                <a:spcPct val="100000"/>
              </a:lnSpc>
              <a:spcAft>
                <a:spcPct val="0"/>
              </a:spcAft>
            </a:pPr>
            <a:endParaRPr lang="pt-BR" sz="2800" dirty="0"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algn="just" eaLnBrk="0" fontAlgn="base" hangingPunct="0">
              <a:spcAft>
                <a:spcPct val="0"/>
              </a:spcAft>
            </a:pPr>
            <a:r>
              <a:rPr lang="pt-BR" sz="2800" dirty="0">
                <a:latin typeface="Roboto" panose="02000000000000000000" pitchFamily="2" charset="0"/>
                <a:ea typeface="Roboto" panose="02000000000000000000" pitchFamily="2" charset="0"/>
              </a:rPr>
              <a:t>Além de despertar a curiosidade e interesse do ouvinte, </a:t>
            </a:r>
            <a:r>
              <a:rPr lang="pt-BR" sz="4000" b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fato tem 20 vezes de ser lembrado quando ele é associado a uma historia.</a:t>
            </a:r>
            <a:endParaRPr lang="pt-BR" sz="2800" b="1" dirty="0">
              <a:solidFill>
                <a:srgbClr val="FFFF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4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226D342A-D040-466E-96ED-6A24163BA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77" y="1048635"/>
            <a:ext cx="6271846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altLang="pt-BR" sz="4000" b="1" dirty="0">
                <a:latin typeface="+mn-lt"/>
              </a:rPr>
              <a:t>5 dicas para um bom </a:t>
            </a:r>
            <a:r>
              <a:rPr lang="pt-BR" altLang="pt-BR" sz="4000" b="1" dirty="0" err="1">
                <a:latin typeface="+mn-lt"/>
              </a:rPr>
              <a:t>storytellin</a:t>
            </a:r>
            <a:endParaRPr lang="pt-BR" altLang="pt-BR" sz="4000" b="1" dirty="0">
              <a:latin typeface="+mn-lt"/>
            </a:endParaRPr>
          </a:p>
          <a:p>
            <a:pPr eaLnBrk="1" hangingPunct="1"/>
            <a:endParaRPr lang="pt-BR" altLang="pt-BR" sz="2800" dirty="0">
              <a:latin typeface="+mn-lt"/>
            </a:endParaRPr>
          </a:p>
          <a:p>
            <a:pPr eaLnBrk="1" hangingPunct="1"/>
            <a:r>
              <a:rPr lang="pt-BR" altLang="pt-BR" sz="2800" dirty="0">
                <a:latin typeface="+mn-lt"/>
              </a:rPr>
              <a:t>1. O que você quer falar? - Conteúdo</a:t>
            </a:r>
          </a:p>
          <a:p>
            <a:pPr eaLnBrk="1" hangingPunct="1"/>
            <a:r>
              <a:rPr lang="pt-BR" altLang="pt-BR" sz="2800" dirty="0">
                <a:latin typeface="+mn-lt"/>
              </a:rPr>
              <a:t>2. Com quem você quer falar? – Público</a:t>
            </a:r>
          </a:p>
          <a:p>
            <a:pPr eaLnBrk="1" hangingPunct="1"/>
            <a:r>
              <a:rPr lang="pt-BR" altLang="pt-BR" sz="2800" dirty="0">
                <a:latin typeface="+mn-lt"/>
              </a:rPr>
              <a:t>3. Por que você quer falar? - Motivação</a:t>
            </a:r>
          </a:p>
          <a:p>
            <a:pPr eaLnBrk="1" hangingPunct="1"/>
            <a:r>
              <a:rPr lang="pt-BR" altLang="pt-BR" sz="2800" dirty="0">
                <a:latin typeface="+mn-lt"/>
              </a:rPr>
              <a:t>4. Onde você quer falar? - Contexto</a:t>
            </a:r>
          </a:p>
          <a:p>
            <a:pPr eaLnBrk="1" hangingPunct="1"/>
            <a:r>
              <a:rPr lang="pt-BR" altLang="pt-BR" sz="2800" dirty="0">
                <a:latin typeface="+mn-lt"/>
              </a:rPr>
              <a:t>5. Como você quer falar? - Metodologia</a:t>
            </a:r>
          </a:p>
          <a:p>
            <a:pPr eaLnBrk="1" hangingPunct="1"/>
            <a:endParaRPr lang="pt-PT" altLang="pt-BR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272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759F489-9A5D-41B0-BD2C-1BDF82576DE0}"/>
              </a:ext>
            </a:extLst>
          </p:cNvPr>
          <p:cNvSpPr txBox="1"/>
          <p:nvPr/>
        </p:nvSpPr>
        <p:spPr>
          <a:xfrm>
            <a:off x="1151510" y="7681054"/>
            <a:ext cx="4071150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800" b="1" i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Conquistando o direito de ser ouvido</a:t>
            </a:r>
            <a:endParaRPr lang="pt-BR" sz="28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2AD5B9-43EF-41AC-AE9F-903338F148B8}"/>
              </a:ext>
            </a:extLst>
          </p:cNvPr>
          <p:cNvSpPr txBox="1"/>
          <p:nvPr/>
        </p:nvSpPr>
        <p:spPr>
          <a:xfrm>
            <a:off x="811166" y="4847290"/>
            <a:ext cx="4751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Mensageiro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2A8B4D3-7D21-4678-B092-E978E92D9174}"/>
              </a:ext>
            </a:extLst>
          </p:cNvPr>
          <p:cNvSpPr txBox="1"/>
          <p:nvPr/>
        </p:nvSpPr>
        <p:spPr>
          <a:xfrm>
            <a:off x="811166" y="4847291"/>
            <a:ext cx="4751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MÉTODO</a:t>
            </a:r>
          </a:p>
        </p:txBody>
      </p:sp>
      <p:sp>
        <p:nvSpPr>
          <p:cNvPr id="7" name="Google Shape;194;p31">
            <a:extLst>
              <a:ext uri="{FF2B5EF4-FFF2-40B4-BE49-F238E27FC236}">
                <a16:creationId xmlns:a16="http://schemas.microsoft.com/office/drawing/2014/main" id="{DA1ABCDC-8059-4A19-B00D-7E351F13C112}"/>
              </a:ext>
            </a:extLst>
          </p:cNvPr>
          <p:cNvSpPr/>
          <p:nvPr/>
        </p:nvSpPr>
        <p:spPr>
          <a:xfrm flipH="1">
            <a:off x="624064" y="4948952"/>
            <a:ext cx="45719" cy="88636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25720" tIns="25720" rIns="25720" bIns="25720" anchor="ctr" anchorCtr="0">
            <a:noAutofit/>
          </a:bodyPr>
          <a:lstStyle/>
          <a:p>
            <a:endParaRPr sz="40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Google Shape;193;p31">
            <a:extLst>
              <a:ext uri="{FF2B5EF4-FFF2-40B4-BE49-F238E27FC236}">
                <a16:creationId xmlns:a16="http://schemas.microsoft.com/office/drawing/2014/main" id="{C8652DF3-5DBE-419E-93BD-34F44848DE15}"/>
              </a:ext>
            </a:extLst>
          </p:cNvPr>
          <p:cNvSpPr txBox="1"/>
          <p:nvPr/>
        </p:nvSpPr>
        <p:spPr>
          <a:xfrm>
            <a:off x="868316" y="5195774"/>
            <a:ext cx="2817533" cy="45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51427" rIns="51427" bIns="51427" anchor="ctr" anchorCtr="0">
            <a:noAutofit/>
          </a:bodyPr>
          <a:lstStyle/>
          <a:p>
            <a:r>
              <a:rPr lang="pt-BR" sz="28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</a:t>
            </a:r>
            <a:br>
              <a:rPr lang="pt-BR" sz="28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</a:br>
            <a:r>
              <a:rPr lang="pt-BR" sz="28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MÓDULO 4</a:t>
            </a:r>
            <a:endParaRPr sz="2800" b="1" dirty="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9B9CDA-E505-4934-9793-8EBEEFB35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6" y="399634"/>
            <a:ext cx="4600978" cy="4600978"/>
          </a:xfrm>
          <a:prstGeom prst="rect">
            <a:avLst/>
          </a:prstGeom>
        </p:spPr>
      </p:pic>
      <p:sp>
        <p:nvSpPr>
          <p:cNvPr id="10" name="Google Shape;193;p31">
            <a:extLst>
              <a:ext uri="{FF2B5EF4-FFF2-40B4-BE49-F238E27FC236}">
                <a16:creationId xmlns:a16="http://schemas.microsoft.com/office/drawing/2014/main" id="{1BAFAA67-C612-462D-AE1C-8A2353144176}"/>
              </a:ext>
            </a:extLst>
          </p:cNvPr>
          <p:cNvSpPr txBox="1"/>
          <p:nvPr/>
        </p:nvSpPr>
        <p:spPr>
          <a:xfrm>
            <a:off x="2461613" y="7777108"/>
            <a:ext cx="3079373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0" b="1" dirty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endParaRPr sz="30000" b="1" dirty="0">
              <a:solidFill>
                <a:srgbClr val="7030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A9AB938-477A-4E8D-9BA9-493338B98FBA}"/>
              </a:ext>
            </a:extLst>
          </p:cNvPr>
          <p:cNvSpPr txBox="1"/>
          <p:nvPr/>
        </p:nvSpPr>
        <p:spPr>
          <a:xfrm>
            <a:off x="841312" y="5885467"/>
            <a:ext cx="54342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latin typeface="Roboto" panose="02000000000000000000" pitchFamily="2" charset="0"/>
                <a:ea typeface="Roboto" panose="02000000000000000000" pitchFamily="2" charset="0"/>
              </a:rPr>
              <a:t>Estratégias de evangelização</a:t>
            </a:r>
          </a:p>
        </p:txBody>
      </p:sp>
    </p:spTree>
    <p:extLst>
      <p:ext uri="{BB962C8B-B14F-4D97-AF65-F5344CB8AC3E}">
        <p14:creationId xmlns:p14="http://schemas.microsoft.com/office/powerpoint/2010/main" val="3464782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fbcdn-sphotos-g-a.akamaihd.net/hphotos-ak-xpf1/t31.0-8/10329740_10203148704391699_8060133943464203137_o.jpg">
            <a:extLst>
              <a:ext uri="{FF2B5EF4-FFF2-40B4-BE49-F238E27FC236}">
                <a16:creationId xmlns:a16="http://schemas.microsoft.com/office/drawing/2014/main" id="{C019C639-B4D4-4939-878D-096CF09A6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015" y="2162601"/>
            <a:ext cx="6623540" cy="3765122"/>
          </a:xfrm>
          <a:prstGeom prst="rect">
            <a:avLst/>
          </a:prstGeom>
          <a:solidFill>
            <a:srgbClr val="FFFFFF">
              <a:shade val="85000"/>
            </a:srgbClr>
          </a:solidFill>
          <a:ln w="635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EA2CB3E-FAFE-4691-B055-D99A9146CFCA}"/>
              </a:ext>
            </a:extLst>
          </p:cNvPr>
          <p:cNvSpPr txBox="1"/>
          <p:nvPr/>
        </p:nvSpPr>
        <p:spPr>
          <a:xfrm>
            <a:off x="1058656" y="494018"/>
            <a:ext cx="47406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Impact" panose="020B0806030902050204" pitchFamily="34" charset="0"/>
              </a:rPr>
              <a:t>MÉTODOS E ESTRATÉGIAS DE EVANGELIZAÇÃO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B8E824D-A44A-427A-BA82-4F3890880FF1}"/>
              </a:ext>
            </a:extLst>
          </p:cNvPr>
          <p:cNvSpPr txBox="1">
            <a:spLocks/>
          </p:cNvSpPr>
          <p:nvPr/>
        </p:nvSpPr>
        <p:spPr>
          <a:xfrm>
            <a:off x="758676" y="6401940"/>
            <a:ext cx="5356977" cy="9976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sz="3200" dirty="0">
                <a:solidFill>
                  <a:schemeClr val="tx1"/>
                </a:solidFill>
                <a:effectLst/>
                <a:latin typeface="Impact" panose="020B0806030902050204" pitchFamily="34" charset="0"/>
              </a:rPr>
              <a:t>Conte uma história que transformam histórias</a:t>
            </a:r>
            <a:endParaRPr lang="pt-BR" sz="1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Picture 3" descr="C:\Users\Windows 7\Documents\Um café por favor\eliseu.png">
            <a:extLst>
              <a:ext uri="{FF2B5EF4-FFF2-40B4-BE49-F238E27FC236}">
                <a16:creationId xmlns:a16="http://schemas.microsoft.com/office/drawing/2014/main" id="{2176FFB0-3183-464F-BCA0-160459EF0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469" y="9031759"/>
            <a:ext cx="2266501" cy="997640"/>
          </a:xfrm>
          <a:prstGeom prst="rect">
            <a:avLst/>
          </a:prstGeom>
          <a:noFill/>
          <a:effectLst>
            <a:outerShdw blurRad="444500" dist="723900" dir="13680000" sx="84000" sy="84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278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848F64F-270B-4BF0-BDF7-4777847ED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12" y="3193823"/>
            <a:ext cx="3199888" cy="61771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0E69DB-D713-4219-BCE0-28F6A3648C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"/>
          <a:stretch/>
        </p:blipFill>
        <p:spPr>
          <a:xfrm>
            <a:off x="3111649" y="3798276"/>
            <a:ext cx="3746351" cy="502920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D660CA1-1103-483C-85F5-0DF698192659}"/>
              </a:ext>
            </a:extLst>
          </p:cNvPr>
          <p:cNvSpPr/>
          <p:nvPr/>
        </p:nvSpPr>
        <p:spPr>
          <a:xfrm>
            <a:off x="1450895" y="1880916"/>
            <a:ext cx="44470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Messi ou Messias?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2BFB57-281F-4F67-92E0-8388A37D436E}"/>
              </a:ext>
            </a:extLst>
          </p:cNvPr>
          <p:cNvSpPr txBox="1"/>
          <p:nvPr/>
        </p:nvSpPr>
        <p:spPr>
          <a:xfrm>
            <a:off x="1222778" y="587802"/>
            <a:ext cx="47406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Impact" panose="020B0806030902050204" pitchFamily="34" charset="0"/>
              </a:rPr>
              <a:t>MÉTODOS E ESTRATÉGIAS DE EVANGELIZAÇÃO</a:t>
            </a:r>
          </a:p>
        </p:txBody>
      </p:sp>
      <p:pic>
        <p:nvPicPr>
          <p:cNvPr id="8" name="Picture 3" descr="C:\Users\Windows 7\Documents\Um café por favor\eliseu.png">
            <a:extLst>
              <a:ext uri="{FF2B5EF4-FFF2-40B4-BE49-F238E27FC236}">
                <a16:creationId xmlns:a16="http://schemas.microsoft.com/office/drawing/2014/main" id="{B1D4F9F5-D50E-4ECA-A9DC-4555E220A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469" y="9993050"/>
            <a:ext cx="2266501" cy="997640"/>
          </a:xfrm>
          <a:prstGeom prst="rect">
            <a:avLst/>
          </a:prstGeom>
          <a:noFill/>
          <a:effectLst>
            <a:outerShdw blurRad="444500" dist="723900" dir="13680000" sx="84000" sy="84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164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imagem pode conter: Eliseu de Lima">
            <a:extLst>
              <a:ext uri="{FF2B5EF4-FFF2-40B4-BE49-F238E27FC236}">
                <a16:creationId xmlns:a16="http://schemas.microsoft.com/office/drawing/2014/main" id="{417891C1-9B80-4518-BFD2-AE0F3B486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80" y="2348975"/>
            <a:ext cx="5648839" cy="56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8DAA834-A337-4732-B344-ADC842CD41B9}"/>
              </a:ext>
            </a:extLst>
          </p:cNvPr>
          <p:cNvSpPr txBox="1"/>
          <p:nvPr/>
        </p:nvSpPr>
        <p:spPr>
          <a:xfrm>
            <a:off x="1058655" y="587803"/>
            <a:ext cx="47406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Impact" panose="020B0806030902050204" pitchFamily="34" charset="0"/>
              </a:rPr>
              <a:t>MÉTODOS E ESTRATÉGIAS DE EVANGELIZAÇÃO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8F5B6C9-B66B-492E-B05D-B0ADDDAAADCC}"/>
              </a:ext>
            </a:extLst>
          </p:cNvPr>
          <p:cNvSpPr txBox="1"/>
          <p:nvPr/>
        </p:nvSpPr>
        <p:spPr>
          <a:xfrm>
            <a:off x="1058655" y="8173937"/>
            <a:ext cx="47406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latin typeface="Impact" panose="020B0806030902050204" pitchFamily="34" charset="0"/>
              </a:rPr>
              <a:t>Presenteie Bíblia</a:t>
            </a:r>
            <a:endParaRPr lang="pt-BR" sz="6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765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Nenhuma descriÃ§Ã£o de foto disponÃ­vel.">
            <a:extLst>
              <a:ext uri="{FF2B5EF4-FFF2-40B4-BE49-F238E27FC236}">
                <a16:creationId xmlns:a16="http://schemas.microsoft.com/office/drawing/2014/main" id="{A1719237-5D53-4033-BD00-9105DB676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5" r="20177"/>
          <a:stretch/>
        </p:blipFill>
        <p:spPr bwMode="auto">
          <a:xfrm>
            <a:off x="0" y="-1963838"/>
            <a:ext cx="6858001" cy="1413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enhuma descriÃ§Ã£o de foto disponÃ­vel.">
            <a:extLst>
              <a:ext uri="{FF2B5EF4-FFF2-40B4-BE49-F238E27FC236}">
                <a16:creationId xmlns:a16="http://schemas.microsoft.com/office/drawing/2014/main" id="{1982FEEF-2BD5-4C36-B784-5E901019E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0" t="13652" r="56336" b="13045"/>
          <a:stretch/>
        </p:blipFill>
        <p:spPr bwMode="auto">
          <a:xfrm>
            <a:off x="638906" y="3377478"/>
            <a:ext cx="3909648" cy="588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0069413-6A23-41E8-9B92-2398B1864893}"/>
              </a:ext>
            </a:extLst>
          </p:cNvPr>
          <p:cNvSpPr txBox="1"/>
          <p:nvPr/>
        </p:nvSpPr>
        <p:spPr>
          <a:xfrm>
            <a:off x="1143000" y="1338409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spc="300" dirty="0">
                <a:solidFill>
                  <a:srgbClr val="FFFF00"/>
                </a:solidFill>
                <a:latin typeface="Franklin Gothic Medium Cond" pitchFamily="34" charset="0"/>
              </a:rPr>
              <a:t>LIVROS TAMBÉM!</a:t>
            </a:r>
            <a:endParaRPr lang="pt-BR" sz="1100" spc="300" dirty="0">
              <a:solidFill>
                <a:srgbClr val="FFFF00"/>
              </a:solidFill>
              <a:latin typeface="Franklin Gothic Medium Cond" pitchFamily="34" charset="0"/>
            </a:endParaRPr>
          </a:p>
        </p:txBody>
      </p:sp>
      <p:pic>
        <p:nvPicPr>
          <p:cNvPr id="9" name="Picture 4" descr="Resultado de imagem para smile rindo PNG">
            <a:extLst>
              <a:ext uri="{FF2B5EF4-FFF2-40B4-BE49-F238E27FC236}">
                <a16:creationId xmlns:a16="http://schemas.microsoft.com/office/drawing/2014/main" id="{C35578A6-3A76-4E97-B93D-928929B9B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200" y="2184201"/>
            <a:ext cx="749423" cy="74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smile rindo PNG">
            <a:extLst>
              <a:ext uri="{FF2B5EF4-FFF2-40B4-BE49-F238E27FC236}">
                <a16:creationId xmlns:a16="http://schemas.microsoft.com/office/drawing/2014/main" id="{7D7B7FAD-DDA4-4690-B80F-337856F27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88" y="2184201"/>
            <a:ext cx="749423" cy="74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sultado de imagem para smile rindo PNG">
            <a:extLst>
              <a:ext uri="{FF2B5EF4-FFF2-40B4-BE49-F238E27FC236}">
                <a16:creationId xmlns:a16="http://schemas.microsoft.com/office/drawing/2014/main" id="{BA4DFCED-5F6F-4B42-9814-01AC3B88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041" y="2184201"/>
            <a:ext cx="749423" cy="74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007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apezoide 2">
            <a:extLst>
              <a:ext uri="{FF2B5EF4-FFF2-40B4-BE49-F238E27FC236}">
                <a16:creationId xmlns:a16="http://schemas.microsoft.com/office/drawing/2014/main" id="{D0E9B018-06D1-42EE-8AFB-4E8271618301}"/>
              </a:ext>
            </a:extLst>
          </p:cNvPr>
          <p:cNvSpPr/>
          <p:nvPr/>
        </p:nvSpPr>
        <p:spPr>
          <a:xfrm>
            <a:off x="239590" y="5336811"/>
            <a:ext cx="6377780" cy="1352754"/>
          </a:xfrm>
          <a:prstGeom prst="trapezoid">
            <a:avLst>
              <a:gd name="adj" fmla="val 7811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3200" dirty="0">
                <a:solidFill>
                  <a:schemeClr val="bg2"/>
                </a:solidFill>
                <a:latin typeface="Arial Black" pitchFamily="34" charset="0"/>
              </a:rPr>
              <a:t>RELACIONAMENTO</a:t>
            </a:r>
          </a:p>
        </p:txBody>
      </p:sp>
      <p:sp>
        <p:nvSpPr>
          <p:cNvPr id="8" name="Trapezoide 3">
            <a:extLst>
              <a:ext uri="{FF2B5EF4-FFF2-40B4-BE49-F238E27FC236}">
                <a16:creationId xmlns:a16="http://schemas.microsoft.com/office/drawing/2014/main" id="{1E4F5999-2A73-471D-BCCC-6CA1B80E5DB6}"/>
              </a:ext>
            </a:extLst>
          </p:cNvPr>
          <p:cNvSpPr/>
          <p:nvPr/>
        </p:nvSpPr>
        <p:spPr>
          <a:xfrm>
            <a:off x="1402921" y="4188575"/>
            <a:ext cx="4072050" cy="1005618"/>
          </a:xfrm>
          <a:prstGeom prst="trapezoid">
            <a:avLst>
              <a:gd name="adj" fmla="val 7805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400" dirty="0">
                <a:latin typeface="Arial Black" pitchFamily="34" charset="0"/>
              </a:rPr>
              <a:t>COMUNICAÇÃO</a:t>
            </a:r>
            <a:r>
              <a:rPr lang="pt-BR" dirty="0">
                <a:latin typeface="Arial Black" pitchFamily="34" charset="0"/>
              </a:rPr>
              <a:t> </a:t>
            </a:r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58822513-ED17-4441-A49A-053F11EE49F6}"/>
              </a:ext>
            </a:extLst>
          </p:cNvPr>
          <p:cNvSpPr/>
          <p:nvPr/>
        </p:nvSpPr>
        <p:spPr>
          <a:xfrm>
            <a:off x="2260155" y="2628900"/>
            <a:ext cx="2346135" cy="1435774"/>
          </a:xfrm>
          <a:prstGeom prst="triangle">
            <a:avLst>
              <a:gd name="adj" fmla="val 5224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>
                <a:latin typeface="Arial Black" pitchFamily="34" charset="0"/>
              </a:rPr>
              <a:t>PRO-</a:t>
            </a:r>
          </a:p>
          <a:p>
            <a:pPr algn="ctr">
              <a:defRPr/>
            </a:pPr>
            <a:r>
              <a:rPr lang="pt-BR" dirty="0">
                <a:latin typeface="Arial Black" pitchFamily="34" charset="0"/>
              </a:rPr>
              <a:t>GRAMA</a:t>
            </a:r>
          </a:p>
        </p:txBody>
      </p:sp>
      <p:sp>
        <p:nvSpPr>
          <p:cNvPr id="10" name="CaixaDeTexto 4">
            <a:extLst>
              <a:ext uri="{FF2B5EF4-FFF2-40B4-BE49-F238E27FC236}">
                <a16:creationId xmlns:a16="http://schemas.microsoft.com/office/drawing/2014/main" id="{BA3BEF9E-C453-4A75-8F81-8B6B661A5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20" y="560051"/>
            <a:ext cx="328771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dirty="0">
                <a:latin typeface="Impact" pitchFamily="34" charset="0"/>
              </a:rPr>
              <a:t>Para tudo isso, apresento uma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dirty="0">
                <a:latin typeface="Impact" pitchFamily="34" charset="0"/>
              </a:rPr>
              <a:t>PIRÂMIDE DE ATUAÇÃO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dirty="0">
                <a:latin typeface="Impact" pitchFamily="34" charset="0"/>
              </a:rPr>
              <a:t>ESTRATÉGICA</a:t>
            </a:r>
          </a:p>
        </p:txBody>
      </p:sp>
      <p:sp>
        <p:nvSpPr>
          <p:cNvPr id="11" name="Seta para baixo 7">
            <a:extLst>
              <a:ext uri="{FF2B5EF4-FFF2-40B4-BE49-F238E27FC236}">
                <a16:creationId xmlns:a16="http://schemas.microsoft.com/office/drawing/2014/main" id="{AFB37DBE-ED4E-4866-9BE3-58429523E205}"/>
              </a:ext>
            </a:extLst>
          </p:cNvPr>
          <p:cNvSpPr/>
          <p:nvPr/>
        </p:nvSpPr>
        <p:spPr>
          <a:xfrm>
            <a:off x="3183268" y="3969052"/>
            <a:ext cx="371309" cy="4878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2" name="Seta para baixo 8">
            <a:extLst>
              <a:ext uri="{FF2B5EF4-FFF2-40B4-BE49-F238E27FC236}">
                <a16:creationId xmlns:a16="http://schemas.microsoft.com/office/drawing/2014/main" id="{A43A2BB9-FC14-4436-9AA8-20AC2D952E02}"/>
              </a:ext>
            </a:extLst>
          </p:cNvPr>
          <p:cNvSpPr/>
          <p:nvPr/>
        </p:nvSpPr>
        <p:spPr>
          <a:xfrm>
            <a:off x="3043869" y="4989122"/>
            <a:ext cx="681188" cy="757494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684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60E9207-BAF7-40AA-B735-12FD08B42048}"/>
              </a:ext>
            </a:extLst>
          </p:cNvPr>
          <p:cNvSpPr txBox="1">
            <a:spLocks/>
          </p:cNvSpPr>
          <p:nvPr/>
        </p:nvSpPr>
        <p:spPr>
          <a:xfrm>
            <a:off x="2020783" y="628907"/>
            <a:ext cx="4487311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anose="020B0806030902050204" pitchFamily="34" charset="0"/>
                <a:ea typeface="+mj-ea"/>
                <a:cs typeface="+mj-cs"/>
              </a:rPr>
              <a:t>Considerações finais...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7599FF5-DF29-4330-AC7E-703B6C5AA7DB}"/>
              </a:ext>
            </a:extLst>
          </p:cNvPr>
          <p:cNvSpPr txBox="1">
            <a:spLocks/>
          </p:cNvSpPr>
          <p:nvPr/>
        </p:nvSpPr>
        <p:spPr>
          <a:xfrm>
            <a:off x="631167" y="2021132"/>
            <a:ext cx="5451288" cy="7387563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Faça como Jesus: </a:t>
            </a:r>
            <a:r>
              <a:rPr lang="pt-BR" sz="2800" dirty="0"/>
              <a:t>Se envolva  com os assuntos (João 21) – relacionamento.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 comunidade cristã abraçando a comunidade perdida;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Quem é abraçado agrega valores de quem o abraça;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Valorize a História das pessoas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Especialize-se em um grupo: Isso pode dar origem a projetos sociais </a:t>
            </a:r>
            <a:r>
              <a:rPr kumimoji="0" lang="pt-BR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e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oportunidades para a pregação do Evangelho.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Tenha sempre alguém em sua mira!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Não dá pra conquistar 100%, </a:t>
            </a:r>
            <a:r>
              <a:rPr lang="pt-BR" sz="2800" dirty="0"/>
              <a:t>m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as dá pra fazer 100% pra conquistar um -</a:t>
            </a:r>
            <a:r>
              <a:rPr kumimoji="0" lang="pt-BR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1/1, 2/2, 3/3, 4/4, 5/5... 100/100...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2EB698-1E47-4E0E-9F51-A264EF9AA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54" y="262100"/>
            <a:ext cx="1628048" cy="12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1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2A2B1D0-230E-47A4-B9F4-0FE5DAED3034}"/>
              </a:ext>
            </a:extLst>
          </p:cNvPr>
          <p:cNvSpPr txBox="1"/>
          <p:nvPr/>
        </p:nvSpPr>
        <p:spPr>
          <a:xfrm>
            <a:off x="457200" y="3593383"/>
            <a:ext cx="59436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5400" i="1" dirty="0"/>
              <a:t>O modo como comunicamos as boas novas certamente deveria ser tão maravilhoso quanto a própria mensagem </a:t>
            </a:r>
          </a:p>
          <a:p>
            <a:pPr algn="r"/>
            <a:endParaRPr lang="pt-BR" sz="4000" i="1" dirty="0"/>
          </a:p>
          <a:p>
            <a:pPr algn="r"/>
            <a:r>
              <a:rPr lang="pt-BR" sz="3200" i="1" dirty="0"/>
              <a:t>(PIPPERT,1999,p.11)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B18EF1E-9923-4D55-9748-F9E8894CB6EB}"/>
              </a:ext>
            </a:extLst>
          </p:cNvPr>
          <p:cNvSpPr txBox="1"/>
          <p:nvPr/>
        </p:nvSpPr>
        <p:spPr>
          <a:xfrm>
            <a:off x="353174" y="668893"/>
            <a:ext cx="56418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Arial Black" pitchFamily="34" charset="0"/>
              </a:rPr>
              <a:t>Sobre Método, </a:t>
            </a:r>
          </a:p>
          <a:p>
            <a:r>
              <a:rPr lang="pt-BR" sz="4800" dirty="0">
                <a:latin typeface="Arial Black" pitchFamily="34" charset="0"/>
              </a:rPr>
              <a:t>guarde isso:</a:t>
            </a:r>
          </a:p>
        </p:txBody>
      </p:sp>
      <p:sp>
        <p:nvSpPr>
          <p:cNvPr id="6" name="Google Shape;193;p31">
            <a:extLst>
              <a:ext uri="{FF2B5EF4-FFF2-40B4-BE49-F238E27FC236}">
                <a16:creationId xmlns:a16="http://schemas.microsoft.com/office/drawing/2014/main" id="{298A0212-496E-4D94-B9CC-DDB2A98EAEC4}"/>
              </a:ext>
            </a:extLst>
          </p:cNvPr>
          <p:cNvSpPr txBox="1"/>
          <p:nvPr/>
        </p:nvSpPr>
        <p:spPr>
          <a:xfrm>
            <a:off x="2461613" y="3758563"/>
            <a:ext cx="3079373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0" b="1" dirty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endParaRPr sz="30000" b="1" dirty="0">
              <a:solidFill>
                <a:srgbClr val="7030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63913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5123A64-431E-413C-97E2-EAC423378B65}"/>
              </a:ext>
            </a:extLst>
          </p:cNvPr>
          <p:cNvSpPr txBox="1"/>
          <p:nvPr/>
        </p:nvSpPr>
        <p:spPr>
          <a:xfrm>
            <a:off x="-302221" y="3209138"/>
            <a:ext cx="76174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pt-BR" sz="9600" dirty="0">
                <a:solidFill>
                  <a:srgbClr val="FFFF00"/>
                </a:solidFill>
                <a:latin typeface="Modern Love Caps" panose="04070805081001020A01" pitchFamily="82" charset="0"/>
              </a:rPr>
              <a:t>O</a:t>
            </a:r>
            <a:r>
              <a:rPr lang="pt-BR" sz="9600" b="0" dirty="0">
                <a:solidFill>
                  <a:srgbClr val="FFFF00"/>
                </a:solidFill>
                <a:effectLst/>
                <a:latin typeface="Modern Love Caps" panose="04070805081001020A01" pitchFamily="82" charset="0"/>
              </a:rPr>
              <a:t>brigado</a:t>
            </a:r>
            <a:endParaRPr lang="pt-BR" sz="7200" b="0" dirty="0">
              <a:solidFill>
                <a:srgbClr val="FFFF00"/>
              </a:solidFill>
              <a:effectLst/>
              <a:latin typeface="Modern Love Caps" panose="04070805081001020A01" pitchFamily="82" charset="0"/>
            </a:endParaRPr>
          </a:p>
        </p:txBody>
      </p:sp>
      <p:pic>
        <p:nvPicPr>
          <p:cNvPr id="5" name="Picture 3" descr="C:\Users\Windows 7\Documents\Um café por favor\eliseu.png">
            <a:extLst>
              <a:ext uri="{FF2B5EF4-FFF2-40B4-BE49-F238E27FC236}">
                <a16:creationId xmlns:a16="http://schemas.microsoft.com/office/drawing/2014/main" id="{D1018970-934C-49E1-B445-BC22F04E3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303" y="4872255"/>
            <a:ext cx="3179393" cy="1569660"/>
          </a:xfrm>
          <a:prstGeom prst="rect">
            <a:avLst/>
          </a:prstGeom>
          <a:noFill/>
          <a:effectLst>
            <a:outerShdw blurRad="444500" dist="723900" dir="13680000" sx="84000" sy="84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13A0C1B-53C2-4187-831C-8832EACC2B5F}"/>
              </a:ext>
            </a:extLst>
          </p:cNvPr>
          <p:cNvSpPr txBox="1"/>
          <p:nvPr/>
        </p:nvSpPr>
        <p:spPr>
          <a:xfrm>
            <a:off x="2851486" y="1993047"/>
            <a:ext cx="9504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0" b="0" dirty="0">
                <a:solidFill>
                  <a:srgbClr val="FFFF00"/>
                </a:solidFill>
                <a:effectLst/>
                <a:latin typeface="Modern Love Caps" panose="04070805081001020A01" pitchFamily="82" charset="0"/>
                <a:sym typeface="Wingdings" panose="05000000000000000000" pitchFamily="2" charset="2"/>
              </a:rPr>
              <a:t></a:t>
            </a:r>
            <a:endParaRPr lang="pt-BR" sz="80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53C92A1-651C-4A3E-B5D3-AE62F11D4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217" y="8953243"/>
            <a:ext cx="846221" cy="84622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B68FAF-4337-4BC5-B50D-7B98CCE1165B}"/>
              </a:ext>
            </a:extLst>
          </p:cNvPr>
          <p:cNvSpPr txBox="1"/>
          <p:nvPr/>
        </p:nvSpPr>
        <p:spPr>
          <a:xfrm>
            <a:off x="1636292" y="9048720"/>
            <a:ext cx="44451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pt-BR" sz="4800" dirty="0" err="1">
                <a:latin typeface="Modern Love Caps" panose="04070805081001020A01" pitchFamily="82" charset="0"/>
              </a:rPr>
              <a:t>eliseudelima</a:t>
            </a:r>
            <a:endParaRPr lang="pt-BR" sz="5400" b="0" dirty="0">
              <a:effectLst/>
              <a:latin typeface="Modern Love Caps" panose="04070805081001020A01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40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615457-0900-4353-A2D9-91708EEBD410}"/>
              </a:ext>
            </a:extLst>
          </p:cNvPr>
          <p:cNvSpPr txBox="1"/>
          <p:nvPr/>
        </p:nvSpPr>
        <p:spPr>
          <a:xfrm>
            <a:off x="647546" y="3589911"/>
            <a:ext cx="556075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Roboto" panose="02000000000000000000" pitchFamily="2" charset="0"/>
                <a:ea typeface="Roboto" panose="02000000000000000000" pitchFamily="2" charset="0"/>
              </a:rPr>
              <a:t>Para com os fracos tornei-me fraco, para ganhar os fracos. Tornei-me tudo para com todos, para de alguma forma salvar alguns. </a:t>
            </a:r>
          </a:p>
          <a:p>
            <a:endParaRPr lang="pt-BR" sz="36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pt-BR" sz="2800" i="1" dirty="0">
                <a:latin typeface="Roboto" panose="02000000000000000000" pitchFamily="2" charset="0"/>
                <a:ea typeface="Roboto" panose="02000000000000000000" pitchFamily="2" charset="0"/>
              </a:rPr>
              <a:t>(1 Coríntios 9:22)</a:t>
            </a:r>
          </a:p>
        </p:txBody>
      </p:sp>
      <p:sp>
        <p:nvSpPr>
          <p:cNvPr id="10" name="Google Shape;193;p31">
            <a:extLst>
              <a:ext uri="{FF2B5EF4-FFF2-40B4-BE49-F238E27FC236}">
                <a16:creationId xmlns:a16="http://schemas.microsoft.com/office/drawing/2014/main" id="{7BEDA9BB-5D5C-46B9-9A7E-AC693109D1FF}"/>
              </a:ext>
            </a:extLst>
          </p:cNvPr>
          <p:cNvSpPr txBox="1"/>
          <p:nvPr/>
        </p:nvSpPr>
        <p:spPr>
          <a:xfrm>
            <a:off x="2461613" y="3758563"/>
            <a:ext cx="3079373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0" b="1" dirty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endParaRPr sz="30000" b="1" dirty="0">
              <a:solidFill>
                <a:srgbClr val="7030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4333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51E937A1-42CD-4BFB-A3F7-2A76C6658426}"/>
              </a:ext>
            </a:extLst>
          </p:cNvPr>
          <p:cNvSpPr txBox="1"/>
          <p:nvPr/>
        </p:nvSpPr>
        <p:spPr>
          <a:xfrm>
            <a:off x="655154" y="3877670"/>
            <a:ext cx="554769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Roboto" panose="02000000000000000000" pitchFamily="2" charset="0"/>
                <a:ea typeface="Roboto" panose="02000000000000000000" pitchFamily="2" charset="0"/>
              </a:rPr>
              <a:t>da população brasileira está vivendo em centros urbanos. Deve-se observar também que viver em grandes cidades “mudou a cabeça” de muitas pessoas e tornou a evangelização um grande desafio, uma ação complexa, entretanto, extremamente necessária.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0A6BD6D-DBF7-46A4-83F2-C11C3CE74405}"/>
              </a:ext>
            </a:extLst>
          </p:cNvPr>
          <p:cNvSpPr txBox="1"/>
          <p:nvPr/>
        </p:nvSpPr>
        <p:spPr>
          <a:xfrm>
            <a:off x="655154" y="3015278"/>
            <a:ext cx="48183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Mais de 82%</a:t>
            </a:r>
            <a:r>
              <a:rPr lang="pt-BR" sz="5400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8123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BECBD000-713F-4B96-B0C1-D18E3995868E}"/>
              </a:ext>
            </a:extLst>
          </p:cNvPr>
          <p:cNvSpPr txBox="1"/>
          <p:nvPr/>
        </p:nvSpPr>
        <p:spPr>
          <a:xfrm>
            <a:off x="539262" y="959547"/>
            <a:ext cx="5673969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b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QUESTÃO DA </a:t>
            </a:r>
          </a:p>
          <a:p>
            <a:pPr algn="just"/>
            <a:r>
              <a:rPr lang="pt-BR" sz="3200" b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PÓS-MODERNIDADE</a:t>
            </a:r>
          </a:p>
          <a:p>
            <a:pPr algn="just"/>
            <a:endParaRPr lang="pt-BR" sz="2800" dirty="0">
              <a:solidFill>
                <a:srgbClr val="FFFF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2800" dirty="0">
                <a:latin typeface="Roboto" panose="02000000000000000000" pitchFamily="2" charset="0"/>
                <a:ea typeface="Roboto" panose="02000000000000000000" pitchFamily="2" charset="0"/>
              </a:rPr>
              <a:t>O maior desafio para a evangelização no século XXI é ser sensível a ponto de perceber como é o ser humano deste século. </a:t>
            </a:r>
          </a:p>
          <a:p>
            <a:endParaRPr lang="pt-BR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2800" dirty="0">
                <a:latin typeface="Roboto" panose="02000000000000000000" pitchFamily="2" charset="0"/>
                <a:ea typeface="Roboto" panose="02000000000000000000" pitchFamily="2" charset="0"/>
              </a:rPr>
              <a:t>Como ele está? O que pensa? Como reage? O que pensa sobre Deus (o Deus cristão)? Como pensa a espiritualidade? </a:t>
            </a:r>
          </a:p>
          <a:p>
            <a:endParaRPr lang="pt-BR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sz="2800" dirty="0">
                <a:latin typeface="Roboto" panose="02000000000000000000" pitchFamily="2" charset="0"/>
                <a:ea typeface="Roboto" panose="02000000000000000000" pitchFamily="2" charset="0"/>
              </a:rPr>
              <a:t>Saber disso é essencial para contextualizarmos a mensagem e buscar estratégias que sejam eficazes diante deste “público” tão diverso e caracterizado. </a:t>
            </a:r>
          </a:p>
        </p:txBody>
      </p:sp>
    </p:spTree>
    <p:extLst>
      <p:ext uri="{BB962C8B-B14F-4D97-AF65-F5344CB8AC3E}">
        <p14:creationId xmlns:p14="http://schemas.microsoft.com/office/powerpoint/2010/main" val="395505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54AF622-0EF1-4474-917A-BD67D208D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19500" t="5806" b="9787"/>
          <a:stretch/>
        </p:blipFill>
        <p:spPr>
          <a:xfrm>
            <a:off x="0" y="2814194"/>
            <a:ext cx="6189785" cy="432516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DD41CA1-E569-4B4F-9DC3-72C2E0C38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9770" y="2319174"/>
            <a:ext cx="3207004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80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"Conhecer o país onde se fará a guerra é a base de toda a estratégia.” 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sz="2800" dirty="0">
              <a:latin typeface="Roboto" panose="02000000000000000000" pitchFamily="2" charset="0"/>
              <a:ea typeface="Roboto" panose="02000000000000000000" pitchFamily="2" charset="0"/>
              <a:cs typeface="Times New Roman" pitchFamily="18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00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-Frederico II,  o Grande </a:t>
            </a:r>
            <a:endParaRPr kumimoji="0" lang="pt-BR" sz="2000" u="none" strike="noStrike" cap="none" normalizeH="0" baseline="0" dirty="0">
              <a:ln>
                <a:noFill/>
              </a:ln>
              <a:effectLst/>
              <a:latin typeface="Roboto" panose="02000000000000000000" pitchFamily="2" charset="0"/>
              <a:ea typeface="Roboto" panose="02000000000000000000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583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5BDD00B-F74C-4E2D-92D8-66D5D0CFADDE}"/>
              </a:ext>
            </a:extLst>
          </p:cNvPr>
          <p:cNvSpPr txBox="1"/>
          <p:nvPr/>
        </p:nvSpPr>
        <p:spPr>
          <a:xfrm>
            <a:off x="1218288" y="1070335"/>
            <a:ext cx="4455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latin typeface="Roboto" panose="02000000000000000000" pitchFamily="2" charset="0"/>
                <a:ea typeface="Roboto" panose="02000000000000000000" pitchFamily="2" charset="0"/>
              </a:rPr>
              <a:t>Escala de </a:t>
            </a:r>
            <a:r>
              <a:rPr lang="pt-BR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Engel</a:t>
            </a:r>
            <a:endParaRPr lang="pt-BR" sz="4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3BEE0F-2B5C-426C-AD4B-A595E6255DDA}"/>
              </a:ext>
            </a:extLst>
          </p:cNvPr>
          <p:cNvSpPr txBox="1"/>
          <p:nvPr/>
        </p:nvSpPr>
        <p:spPr>
          <a:xfrm>
            <a:off x="756138" y="2416186"/>
            <a:ext cx="557432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latin typeface="Roboto" panose="02000000000000000000" pitchFamily="2" charset="0"/>
                <a:ea typeface="Roboto" panose="02000000000000000000" pitchFamily="2" charset="0"/>
              </a:rPr>
              <a:t>Desenvolvida por James </a:t>
            </a:r>
            <a:r>
              <a:rPr lang="pt-BR" sz="2800" dirty="0" err="1">
                <a:latin typeface="Roboto" panose="02000000000000000000" pitchFamily="2" charset="0"/>
                <a:ea typeface="Roboto" panose="02000000000000000000" pitchFamily="2" charset="0"/>
              </a:rPr>
              <a:t>Engel</a:t>
            </a:r>
            <a:r>
              <a:rPr lang="pt-BR" sz="2800" dirty="0">
                <a:latin typeface="Roboto" panose="02000000000000000000" pitchFamily="2" charset="0"/>
                <a:ea typeface="Roboto" panose="02000000000000000000" pitchFamily="2" charset="0"/>
              </a:rPr>
              <a:t> (1975), é uma maneira de verificar o nível de compreensão que uma determinada pessoa tem a cerca do evangelho. Com a Escala de </a:t>
            </a:r>
            <a:r>
              <a:rPr lang="pt-BR" sz="2800" dirty="0" err="1">
                <a:latin typeface="Roboto" panose="02000000000000000000" pitchFamily="2" charset="0"/>
                <a:ea typeface="Roboto" panose="02000000000000000000" pitchFamily="2" charset="0"/>
              </a:rPr>
              <a:t>Engel</a:t>
            </a:r>
            <a:r>
              <a:rPr lang="pt-BR" sz="2800" dirty="0">
                <a:latin typeface="Roboto" panose="02000000000000000000" pitchFamily="2" charset="0"/>
                <a:ea typeface="Roboto" panose="02000000000000000000" pitchFamily="2" charset="0"/>
              </a:rPr>
              <a:t>, podemos avaliar o quanto cada pessoa possa estar receptível ao evangelho e ajustar a nossa abordagem, ou seja, metodologia.</a:t>
            </a:r>
          </a:p>
        </p:txBody>
      </p:sp>
    </p:spTree>
    <p:extLst>
      <p:ext uri="{BB962C8B-B14F-4D97-AF65-F5344CB8AC3E}">
        <p14:creationId xmlns:p14="http://schemas.microsoft.com/office/powerpoint/2010/main" val="3462286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0E63C6DAD3F24C942BC1630D80F167" ma:contentTypeVersion="8" ma:contentTypeDescription="Create a new document." ma:contentTypeScope="" ma:versionID="121c98b82d17e5103c8e250bed3a26d1">
  <xsd:schema xmlns:xsd="http://www.w3.org/2001/XMLSchema" xmlns:xs="http://www.w3.org/2001/XMLSchema" xmlns:p="http://schemas.microsoft.com/office/2006/metadata/properties" xmlns:ns3="84724f44-6a1f-4791-87a7-0e531b6973b8" targetNamespace="http://schemas.microsoft.com/office/2006/metadata/properties" ma:root="true" ma:fieldsID="b8bbc55a7386764d466805b1b75b5f65" ns3:_="">
    <xsd:import namespace="84724f44-6a1f-4791-87a7-0e531b6973b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724f44-6a1f-4791-87a7-0e531b6973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72B837-A520-4EE6-AA9D-18E26042D1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5379CB-AC98-457B-B1E2-3AB737FC8DC1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2006/metadata/properties"/>
    <ds:schemaRef ds:uri="84724f44-6a1f-4791-87a7-0e531b6973b8"/>
  </ds:schemaRefs>
</ds:datastoreItem>
</file>

<file path=customXml/itemProps3.xml><?xml version="1.0" encoding="utf-8"?>
<ds:datastoreItem xmlns:ds="http://schemas.openxmlformats.org/officeDocument/2006/customXml" ds:itemID="{63476200-30FA-45A1-8A50-E0F3D852FD5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84724f44-6a1f-4791-87a7-0e531b6973b8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2088</TotalTime>
  <Words>1014</Words>
  <Application>Microsoft Office PowerPoint</Application>
  <PresentationFormat>Widescreen</PresentationFormat>
  <Paragraphs>147</Paragraphs>
  <Slides>47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8" baseType="lpstr">
      <vt:lpstr>Arial</vt:lpstr>
      <vt:lpstr>Arial Black</vt:lpstr>
      <vt:lpstr>Calisto MT</vt:lpstr>
      <vt:lpstr>Franklin Gothic Medium Cond</vt:lpstr>
      <vt:lpstr>Gill Sans MT</vt:lpstr>
      <vt:lpstr>Impact</vt:lpstr>
      <vt:lpstr>Modern Love Caps</vt:lpstr>
      <vt:lpstr>Roboto</vt:lpstr>
      <vt:lpstr>Times New Roman</vt:lpstr>
      <vt:lpstr>Wingdings 2</vt:lpstr>
      <vt:lpstr>Ardósia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Matos</dc:creator>
  <cp:lastModifiedBy>Pr. Georgino Chaves</cp:lastModifiedBy>
  <cp:revision>124</cp:revision>
  <dcterms:created xsi:type="dcterms:W3CDTF">2019-07-26T16:05:34Z</dcterms:created>
  <dcterms:modified xsi:type="dcterms:W3CDTF">2022-01-04T14:56:04Z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0x010100050E63C6DAD3F24C942BC1630D80F167</vt:lpwstr>
  </property>
</Properties>
</file>